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701" r:id="rId2"/>
    <p:sldId id="848" r:id="rId3"/>
    <p:sldId id="923" r:id="rId4"/>
    <p:sldId id="849" r:id="rId5"/>
    <p:sldId id="850" r:id="rId6"/>
    <p:sldId id="851" r:id="rId7"/>
    <p:sldId id="854" r:id="rId8"/>
    <p:sldId id="856" r:id="rId9"/>
    <p:sldId id="857" r:id="rId10"/>
    <p:sldId id="917" r:id="rId11"/>
    <p:sldId id="916" r:id="rId12"/>
    <p:sldId id="918" r:id="rId13"/>
    <p:sldId id="1082" r:id="rId14"/>
    <p:sldId id="990" r:id="rId15"/>
    <p:sldId id="994" r:id="rId16"/>
    <p:sldId id="996" r:id="rId17"/>
    <p:sldId id="997" r:id="rId18"/>
    <p:sldId id="998" r:id="rId19"/>
    <p:sldId id="999" r:id="rId20"/>
    <p:sldId id="1038" r:id="rId21"/>
    <p:sldId id="1040" r:id="rId22"/>
    <p:sldId id="1041" r:id="rId23"/>
    <p:sldId id="1043" r:id="rId24"/>
    <p:sldId id="1044" r:id="rId25"/>
    <p:sldId id="1084" r:id="rId26"/>
    <p:sldId id="1045" r:id="rId27"/>
    <p:sldId id="1046" r:id="rId28"/>
    <p:sldId id="1083" r:id="rId29"/>
    <p:sldId id="1047" r:id="rId30"/>
    <p:sldId id="1048" r:id="rId31"/>
    <p:sldId id="1049" r:id="rId32"/>
    <p:sldId id="1050" r:id="rId33"/>
    <p:sldId id="1051" r:id="rId34"/>
    <p:sldId id="1052" r:id="rId35"/>
    <p:sldId id="1053" r:id="rId36"/>
    <p:sldId id="1054" r:id="rId37"/>
    <p:sldId id="1087" r:id="rId38"/>
    <p:sldId id="1055" r:id="rId39"/>
    <p:sldId id="858" r:id="rId40"/>
    <p:sldId id="768" r:id="rId41"/>
    <p:sldId id="781" r:id="rId42"/>
    <p:sldId id="779" r:id="rId43"/>
    <p:sldId id="1095" r:id="rId44"/>
    <p:sldId id="778" r:id="rId45"/>
    <p:sldId id="1089" r:id="rId46"/>
    <p:sldId id="1091" r:id="rId47"/>
    <p:sldId id="1056" r:id="rId48"/>
    <p:sldId id="1092" r:id="rId49"/>
    <p:sldId id="959" r:id="rId5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44" autoAdjust="0"/>
    <p:restoredTop sz="86567" autoAdjust="0"/>
  </p:normalViewPr>
  <p:slideViewPr>
    <p:cSldViewPr>
      <p:cViewPr varScale="1">
        <p:scale>
          <a:sx n="57" d="100"/>
          <a:sy n="57" d="100"/>
        </p:scale>
        <p:origin x="1478" y="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291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Untitled:Users:alvittao:Dropbox:Projects:Bayesian%20Project:bayes-paper:study%20data:spatial%20experiment:chart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Untitled:Users:alvittao:Dropbox:Projects:Bayesian%20Project:bayes-paper:study%20data:spatial%20experiment:charts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accuracy!$C$20</c:f>
              <c:strCache>
                <c:ptCount val="1"/>
                <c:pt idx="0">
                  <c:v>Both</c:v>
                </c:pt>
              </c:strCache>
            </c:strRef>
          </c:tx>
          <c:spPr>
            <a:solidFill>
              <a:srgbClr val="B6E7E8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errBars>
            <c:errBarType val="both"/>
            <c:errValType val="stdErr"/>
            <c:noEndCap val="0"/>
          </c:errBars>
          <c:cat>
            <c:strRef>
              <c:f>accuracy!$B$21:$B$26</c:f>
              <c:strCache>
                <c:ptCount val="6"/>
                <c:pt idx="0">
                  <c:v>control-text</c:v>
                </c:pt>
                <c:pt idx="1">
                  <c:v>complete-text</c:v>
                </c:pt>
                <c:pt idx="2">
                  <c:v>structured-text</c:v>
                </c:pt>
                <c:pt idx="3">
                  <c:v>control+vis</c:v>
                </c:pt>
                <c:pt idx="4">
                  <c:v>storyboarding</c:v>
                </c:pt>
                <c:pt idx="5">
                  <c:v>vis-only</c:v>
                </c:pt>
              </c:strCache>
            </c:strRef>
          </c:cat>
          <c:val>
            <c:numRef>
              <c:f>accuracy!$C$21:$C$26</c:f>
              <c:numCache>
                <c:formatCode>0%</c:formatCode>
                <c:ptCount val="6"/>
                <c:pt idx="0">
                  <c:v>0.50800000000000001</c:v>
                </c:pt>
                <c:pt idx="1">
                  <c:v>0.74</c:v>
                </c:pt>
                <c:pt idx="2">
                  <c:v>0.76500000000000001</c:v>
                </c:pt>
                <c:pt idx="3">
                  <c:v>0.627</c:v>
                </c:pt>
                <c:pt idx="4">
                  <c:v>0.49199999999999999</c:v>
                </c:pt>
                <c:pt idx="5">
                  <c:v>0.71399999999999997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-100"/>
        <c:axId val="-256628688"/>
        <c:axId val="-256622704"/>
      </c:barChart>
      <c:catAx>
        <c:axId val="-2566286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8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condition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u="none" strike="noStrike" cap="none" normalizeH="0" baseline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-256622704"/>
        <c:crosses val="autoZero"/>
        <c:auto val="1"/>
        <c:lblAlgn val="ctr"/>
        <c:lblOffset val="100"/>
        <c:noMultiLvlLbl val="0"/>
      </c:catAx>
      <c:valAx>
        <c:axId val="-256622704"/>
        <c:scaling>
          <c:orientation val="minMax"/>
          <c:max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8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accuracy</a:t>
                </a:r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-25662868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accuracy!$J$2</c:f>
              <c:strCache>
                <c:ptCount val="1"/>
                <c:pt idx="0">
                  <c:v>low spatial ability</c:v>
                </c:pt>
              </c:strCache>
            </c:strRef>
          </c:tx>
          <c:spPr>
            <a:solidFill>
              <a:srgbClr val="91D4E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errBars>
            <c:errBarType val="both"/>
            <c:errValType val="stdErr"/>
            <c:noEndCap val="0"/>
          </c:errBars>
          <c:cat>
            <c:strRef>
              <c:f>accuracy!$I$3:$I$8</c:f>
              <c:strCache>
                <c:ptCount val="6"/>
                <c:pt idx="0">
                  <c:v>control-text</c:v>
                </c:pt>
                <c:pt idx="1">
                  <c:v>complete-text</c:v>
                </c:pt>
                <c:pt idx="2">
                  <c:v>structured-text</c:v>
                </c:pt>
                <c:pt idx="3">
                  <c:v>control+vis</c:v>
                </c:pt>
                <c:pt idx="4">
                  <c:v>storyboarding</c:v>
                </c:pt>
                <c:pt idx="5">
                  <c:v>vis-only</c:v>
                </c:pt>
              </c:strCache>
            </c:strRef>
          </c:cat>
          <c:val>
            <c:numRef>
              <c:f>accuracy!$J$3:$J$8</c:f>
              <c:numCache>
                <c:formatCode>0%</c:formatCode>
                <c:ptCount val="6"/>
                <c:pt idx="0">
                  <c:v>0.42899999999999999</c:v>
                </c:pt>
                <c:pt idx="1">
                  <c:v>0.44400000000000001</c:v>
                </c:pt>
                <c:pt idx="2">
                  <c:v>0.57099999999999995</c:v>
                </c:pt>
                <c:pt idx="3">
                  <c:v>0.57099999999999995</c:v>
                </c:pt>
                <c:pt idx="4">
                  <c:v>0.28599999999999998</c:v>
                </c:pt>
                <c:pt idx="5">
                  <c:v>0.5</c:v>
                </c:pt>
              </c:numCache>
            </c:numRef>
          </c:val>
        </c:ser>
        <c:ser>
          <c:idx val="1"/>
          <c:order val="1"/>
          <c:tx>
            <c:strRef>
              <c:f>accuracy!$K$2</c:f>
              <c:strCache>
                <c:ptCount val="1"/>
                <c:pt idx="0">
                  <c:v>high spatial ability</c:v>
                </c:pt>
              </c:strCache>
            </c:strRef>
          </c:tx>
          <c:spPr>
            <a:solidFill>
              <a:srgbClr val="0E345A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errBars>
            <c:errBarType val="both"/>
            <c:errValType val="stdErr"/>
            <c:noEndCap val="0"/>
          </c:errBars>
          <c:cat>
            <c:strRef>
              <c:f>accuracy!$I$3:$I$8</c:f>
              <c:strCache>
                <c:ptCount val="6"/>
                <c:pt idx="0">
                  <c:v>control-text</c:v>
                </c:pt>
                <c:pt idx="1">
                  <c:v>complete-text</c:v>
                </c:pt>
                <c:pt idx="2">
                  <c:v>structured-text</c:v>
                </c:pt>
                <c:pt idx="3">
                  <c:v>control+vis</c:v>
                </c:pt>
                <c:pt idx="4">
                  <c:v>storyboarding</c:v>
                </c:pt>
                <c:pt idx="5">
                  <c:v>vis-only</c:v>
                </c:pt>
              </c:strCache>
            </c:strRef>
          </c:cat>
          <c:val>
            <c:numRef>
              <c:f>accuracy!$K$3:$K$8</c:f>
              <c:numCache>
                <c:formatCode>0%</c:formatCode>
                <c:ptCount val="6"/>
                <c:pt idx="0">
                  <c:v>0.58099999999999996</c:v>
                </c:pt>
                <c:pt idx="1">
                  <c:v>0.90600000000000003</c:v>
                </c:pt>
                <c:pt idx="2">
                  <c:v>1</c:v>
                </c:pt>
                <c:pt idx="3">
                  <c:v>0.69599999999999995</c:v>
                </c:pt>
                <c:pt idx="4">
                  <c:v>0.65700000000000003</c:v>
                </c:pt>
                <c:pt idx="5">
                  <c:v>0.96199999999999997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-256627600"/>
        <c:axId val="-256625424"/>
      </c:barChart>
      <c:catAx>
        <c:axId val="-2566276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8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condition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-256625424"/>
        <c:crosses val="autoZero"/>
        <c:auto val="1"/>
        <c:lblAlgn val="ctr"/>
        <c:lblOffset val="100"/>
        <c:noMultiLvlLbl val="0"/>
      </c:catAx>
      <c:valAx>
        <c:axId val="-256625424"/>
        <c:scaling>
          <c:orientation val="minMax"/>
          <c:max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8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accuracy</a:t>
                </a:r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-25662760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4476CF5-BBFA-4789-BA77-8296BF4FC5EF}" type="datetimeFigureOut">
              <a:rPr lang="en-US"/>
              <a:pPr>
                <a:defRPr/>
              </a:pPr>
              <a:t>1/9/2017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7A64705-6D58-43EC-B476-326DD6EE4D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472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7BC582-8217-4BAD-9D4F-8B9A24A2B0C6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0811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In fact researchers including the VIS community has been trying to address exactly this problem for years.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And unfortunately, they disagree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45A7DD-6DE3-40F6-AE47-F75163117EFF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2183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We see conflicting reports on whether visualizations helps people make better statistical judgments.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The reported accuracies for using visualizations range from 6% to 62%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4FF13E-1A82-4845-9D08-A72E90C47AFE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3559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Specifically, we want to ask: does adding visualization to the text help?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C8CEECE-9AFF-43B6-AC04-5475E4D6F9FD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0154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Describe spatial ability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16E6FD-FF40-4D2F-BCF6-D03783110774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6241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So what did we learn? 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They was no difference between the conditions and adding visualizations to text didn’t not help.</a:t>
            </a: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39BF043-7E7A-474C-8D99-8BAEDF723DC2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55834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People high high spatial ability across the board were better at performing statistical reasoning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86ED9C-86F3-43B1-B403-B13BBA7302C9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444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Explain advantage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Without instructions, users can FRAME the problem based on what best fits their mental model.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For instance…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So back to our conditions</a:t>
            </a: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BCB519-D885-4774-AA11-210E2589121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322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I hope that I’ve convinced you at this point that interactions are important for reasoning, and that “effective” visualizations do allow the users to extend their thoughts via their interactions.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The next challenge is, how do we build interactive visualizations when data size becomes really large?</a:t>
            </a: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7832844-35B9-4D5C-AEF6-BC0740C9BDC4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71823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35736E-ECF9-4A02-8930-998C8EAEFEC2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22463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45B04C-2831-478B-8898-4155334CA02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0168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EFFC7F-38FE-4BB1-9AC4-F43BBCB4B641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14821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45B04C-2831-478B-8898-4155334CA02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47587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45B04C-2831-478B-8898-4155334CA02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1430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3C94AD-6D5B-4EBA-BC8A-8F6FF99E5B88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3200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8E1822-0A0C-4C4D-AE6D-EEBAA94FC6F8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7068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BC9D90-88C2-4770-81AF-86B9A72EB88F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1041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33F76D-9657-4C46-BB28-C196459B50C1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977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Consider the following mammography problem: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Take some time to read problem and think about the answer</a:t>
            </a:r>
          </a:p>
          <a:p>
            <a:pPr>
              <a:spcBef>
                <a:spcPct val="0"/>
              </a:spcBef>
            </a:pPr>
            <a:endParaRPr lang="en-US" altLang="en-US" smtClean="0"/>
          </a:p>
          <a:p>
            <a:pPr>
              <a:spcBef>
                <a:spcPct val="0"/>
              </a:spcBef>
            </a:pPr>
            <a:r>
              <a:rPr lang="en-US" altLang="en-US" smtClean="0"/>
              <a:t>So how many of you can confidently answer the following question? [CLICK] and ask them the question verbally.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8A5177-0983-410E-819B-2616E510965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8883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How many of you got it right? Not very many.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Well maybe that’s okay, because when you’re trying to make these kind of decisions you’ve got your doctor there to help you, right?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How many of you would expect your doctor to be able to accurately answer this question?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F1AB1-1902-4567-A15D-E0E1131BC8FC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73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Ten times greater than the actual risk.</a:t>
            </a:r>
          </a:p>
          <a:p>
            <a:pPr>
              <a:spcBef>
                <a:spcPct val="0"/>
              </a:spcBef>
            </a:pPr>
            <a:endParaRPr lang="en-US" altLang="en-US" smtClean="0"/>
          </a:p>
          <a:p>
            <a:pPr>
              <a:spcBef>
                <a:spcPct val="0"/>
              </a:spcBef>
            </a:pPr>
            <a:r>
              <a:rPr lang="en-US" altLang="en-US" smtClean="0"/>
              <a:t>There are real health implications to this mismatch. People may opt for invasive biopsies, undergo painful treatment, and suffer significant emotional distress.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7704C7-53DF-40A1-B6FE-DBCF772E6459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3494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276600"/>
            <a:ext cx="7772400" cy="1470025"/>
          </a:xfrm>
        </p:spPr>
        <p:txBody>
          <a:bodyPr anchor="b"/>
          <a:lstStyle>
            <a:lvl1pPr algn="l">
              <a:defRPr cap="sm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6903" y="4800599"/>
            <a:ext cx="6400800" cy="1348517"/>
          </a:xfrm>
        </p:spPr>
        <p:txBody>
          <a:bodyPr anchor="b"/>
          <a:lstStyle>
            <a:lvl1pPr marL="0" indent="0" algn="l">
              <a:buNone/>
              <a:defRPr>
                <a:solidFill>
                  <a:srgbClr val="C0504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434D6-F4BA-4EF3-871B-0FF5070C1173}" type="datetime1">
              <a:rPr lang="en-US"/>
              <a:pPr>
                <a:defRPr/>
              </a:pPr>
              <a:t>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762CC-6CBB-4036-9992-A86184A51E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063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B63A1-1416-4F8B-8BF7-477C9F09B2AF}" type="datetime1">
              <a:rPr lang="en-US"/>
              <a:pPr>
                <a:defRPr/>
              </a:pPr>
              <a:t>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C8A17-05C3-44EF-9F8F-43D46D216A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015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BCD36-6974-4B88-AB0C-81BE7384DEDA}" type="datetime1">
              <a:rPr lang="en-US"/>
              <a:pPr>
                <a:defRPr/>
              </a:pPr>
              <a:t>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4F04E-1C68-4F3B-9924-1D5053F3AA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799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457200"/>
            <a:ext cx="8491538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16D87-72C4-42BD-A89F-B24DF0B99EE2}" type="slidenum">
              <a:rPr lang="en-US"/>
              <a:pPr>
                <a:defRPr/>
              </a:pPr>
              <a:t>‹#›</a:t>
            </a:fld>
            <a:r>
              <a:rPr lang="en-US"/>
              <a:t>/43</a:t>
            </a:r>
          </a:p>
        </p:txBody>
      </p:sp>
    </p:spTree>
    <p:extLst>
      <p:ext uri="{BB962C8B-B14F-4D97-AF65-F5344CB8AC3E}">
        <p14:creationId xmlns:p14="http://schemas.microsoft.com/office/powerpoint/2010/main" val="3693206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458200" cy="1098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4130675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4075" y="19050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4075" y="43053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BA1F5-F261-439D-A51D-741415E29509}" type="slidenum">
              <a:rPr lang="en-US"/>
              <a:pPr>
                <a:defRPr/>
              </a:pPr>
              <a:t>‹#›</a:t>
            </a:fld>
            <a:r>
              <a:rPr lang="en-US"/>
              <a:t>/43</a:t>
            </a:r>
          </a:p>
        </p:txBody>
      </p:sp>
    </p:spTree>
    <p:extLst>
      <p:ext uri="{BB962C8B-B14F-4D97-AF65-F5344CB8AC3E}">
        <p14:creationId xmlns:p14="http://schemas.microsoft.com/office/powerpoint/2010/main" val="1104259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04800" y="457200"/>
            <a:ext cx="8458200" cy="1098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905000"/>
            <a:ext cx="4130675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4075" y="19050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1000" y="4305300"/>
            <a:ext cx="4130675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4075" y="43053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70BCF-EF12-4335-B9C5-5391DA7D5975}" type="slidenum">
              <a:rPr lang="en-US"/>
              <a:pPr>
                <a:defRPr/>
              </a:pPr>
              <a:t>‹#›</a:t>
            </a:fld>
            <a:r>
              <a:rPr lang="en-US"/>
              <a:t>/43</a:t>
            </a:r>
          </a:p>
        </p:txBody>
      </p:sp>
    </p:spTree>
    <p:extLst>
      <p:ext uri="{BB962C8B-B14F-4D97-AF65-F5344CB8AC3E}">
        <p14:creationId xmlns:p14="http://schemas.microsoft.com/office/powerpoint/2010/main" val="1589031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4D600-7915-48B1-A705-4E55A06733A7}" type="datetime1">
              <a:rPr lang="en-US"/>
              <a:pPr>
                <a:defRPr/>
              </a:pPr>
              <a:t>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8254A-CDAF-4A6C-AA3B-2D6318ABAD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527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DAE59-4D1D-4B6B-866C-0F7CAF660361}" type="datetime1">
              <a:rPr lang="en-US"/>
              <a:pPr>
                <a:defRPr/>
              </a:pPr>
              <a:t>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09D1C-90BA-415C-B863-7FFA2DD5FA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388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2EDA6-758A-4F7F-80DD-83F80AB97962}" type="datetime1">
              <a:rPr lang="en-US"/>
              <a:pPr>
                <a:defRPr/>
              </a:pPr>
              <a:t>1/9/2017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46D51-E984-44E7-BC7A-2FC9061A95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028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0AE4C-B005-4917-89C7-6C6E0AA7C783}" type="datetime1">
              <a:rPr lang="en-US"/>
              <a:pPr>
                <a:defRPr/>
              </a:pPr>
              <a:t>1/9/2017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554DE-FF95-409E-B3C3-E1FF117B52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205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20904-608A-455C-A795-01DF99EEF86A}" type="datetime1">
              <a:rPr lang="en-US"/>
              <a:pPr>
                <a:defRPr/>
              </a:pPr>
              <a:t>1/9/2017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754F1-3882-4798-9208-B7ABDC8C9C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22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73B37-9C3A-4CCE-8E5D-A74E9B32FCF3}" type="datetime1">
              <a:rPr lang="en-US"/>
              <a:pPr>
                <a:defRPr/>
              </a:pPr>
              <a:t>1/9/2017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215E5-4FC0-4F59-A393-D8CC830182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32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280A4-3DBF-4A63-ACDC-93D5C4E3CA06}" type="datetime1">
              <a:rPr lang="en-US"/>
              <a:pPr>
                <a:defRPr/>
              </a:pPr>
              <a:t>1/9/2017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C1601-6427-4666-92A0-C4A04797AA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13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C3F62-7035-476F-ABA2-56B6CC6DEA87}" type="datetime1">
              <a:rPr lang="en-US"/>
              <a:pPr>
                <a:defRPr/>
              </a:pPr>
              <a:t>1/9/2017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9C1EA-6B8D-41A4-B5DA-9BD37DBCDE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413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C521201-CEFC-453B-AEA6-9DB4ACFAF622}" type="datetime1">
              <a:rPr lang="en-US"/>
              <a:pPr>
                <a:defRPr/>
              </a:pPr>
              <a:t>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CFE153C-2A79-4537-B208-483B3DDCB3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1" name="TextBox 18"/>
          <p:cNvSpPr txBox="1">
            <a:spLocks noChangeArrowheads="1"/>
          </p:cNvSpPr>
          <p:nvPr userDrawn="1"/>
        </p:nvSpPr>
        <p:spPr bwMode="auto">
          <a:xfrm>
            <a:off x="0" y="0"/>
            <a:ext cx="584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C35ACCE8-6DF1-485B-84E9-186213CB01D2}" type="slidenum">
              <a:rPr lang="en-US" altLang="en-US" sz="1200">
                <a:solidFill>
                  <a:srgbClr val="7F7F7F"/>
                </a:solidFill>
              </a:rPr>
              <a:pPr eaLnBrk="1" hangingPunct="1"/>
              <a:t>‹#›</a:t>
            </a:fld>
            <a:r>
              <a:rPr lang="en-US" altLang="en-US" sz="1200">
                <a:solidFill>
                  <a:srgbClr val="7F7F7F"/>
                </a:solidFill>
              </a:rPr>
              <a:t>/53</a:t>
            </a:r>
          </a:p>
        </p:txBody>
      </p:sp>
      <p:sp>
        <p:nvSpPr>
          <p:cNvPr id="1032" name="TextBox 20"/>
          <p:cNvSpPr txBox="1">
            <a:spLocks noChangeArrowheads="1"/>
          </p:cNvSpPr>
          <p:nvPr userDrawn="1"/>
        </p:nvSpPr>
        <p:spPr bwMode="auto">
          <a:xfrm>
            <a:off x="7162800" y="0"/>
            <a:ext cx="20031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7F7F7F"/>
                </a:solidFill>
              </a:rPr>
              <a:t>Remco Chang – </a:t>
            </a:r>
            <a:r>
              <a:rPr lang="en-US" altLang="en-US" sz="1200" dirty="0" smtClean="0">
                <a:solidFill>
                  <a:srgbClr val="7F7F7F"/>
                </a:solidFill>
              </a:rPr>
              <a:t>Arizona</a:t>
            </a:r>
            <a:r>
              <a:rPr lang="en-US" altLang="en-US" sz="1200" baseline="0" dirty="0" smtClean="0">
                <a:solidFill>
                  <a:srgbClr val="7F7F7F"/>
                </a:solidFill>
              </a:rPr>
              <a:t> </a:t>
            </a:r>
            <a:r>
              <a:rPr lang="en-US" altLang="en-US" sz="1200" dirty="0" smtClean="0">
                <a:solidFill>
                  <a:srgbClr val="7F7F7F"/>
                </a:solidFill>
              </a:rPr>
              <a:t>2016</a:t>
            </a:r>
            <a:endParaRPr lang="en-US" altLang="en-US" sz="1200" dirty="0">
              <a:solidFill>
                <a:srgbClr val="7F7F7F"/>
              </a:solidFill>
            </a:endParaRPr>
          </a:p>
        </p:txBody>
      </p:sp>
      <p:pic>
        <p:nvPicPr>
          <p:cNvPr id="1033" name="Picture 4" descr="C:\Documents and Settings\rchang\My Documents\Dropbox\VALT Web and Print Graphics\logo-black-and-grey.pn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305550"/>
            <a:ext cx="12192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 cap="small">
          <a:solidFill>
            <a:srgbClr val="C0504D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rgbClr val="C0504D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rgbClr val="C0504D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rgbClr val="C0504D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rgbClr val="C0504D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C0504D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C0504D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C0504D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C0504D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2"/>
          </a:solidFill>
          <a:latin typeface="Cambria" panose="02040503050406030204" pitchFamily="18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C0504D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9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1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429000"/>
            <a:ext cx="7772400" cy="14700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The Need for Interactivity in Visual Analytics </a:t>
            </a:r>
            <a:r>
              <a:rPr lang="en-US" dirty="0" smtClean="0"/>
              <a:t>Systems</a:t>
            </a:r>
            <a:endParaRPr lang="en-US" dirty="0"/>
          </a:p>
        </p:txBody>
      </p:sp>
      <p:sp>
        <p:nvSpPr>
          <p:cNvPr id="7171" name="Subtitle 2"/>
          <p:cNvSpPr>
            <a:spLocks noGrp="1"/>
          </p:cNvSpPr>
          <p:nvPr>
            <p:ph type="subTitle" idx="1"/>
          </p:nvPr>
        </p:nvSpPr>
        <p:spPr>
          <a:xfrm>
            <a:off x="381000" y="5257800"/>
            <a:ext cx="6400800" cy="1371600"/>
          </a:xfrm>
        </p:spPr>
        <p:txBody>
          <a:bodyPr/>
          <a:lstStyle/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en-US" altLang="en-US" sz="2000" smtClean="0"/>
              <a:t>Remco Chang</a:t>
            </a:r>
          </a:p>
          <a:p>
            <a:pPr>
              <a:spcBef>
                <a:spcPct val="0"/>
              </a:spcBef>
            </a:pPr>
            <a:r>
              <a:rPr lang="en-US" altLang="en-US" sz="2000" smtClean="0"/>
              <a:t>Associate Professor</a:t>
            </a:r>
          </a:p>
          <a:p>
            <a:pPr>
              <a:spcBef>
                <a:spcPct val="0"/>
              </a:spcBef>
            </a:pPr>
            <a:r>
              <a:rPr lang="en-US" altLang="en-US" sz="2000" smtClean="0"/>
              <a:t>Computer Science, Tufts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Interactive Visualization Systems</a:t>
            </a:r>
          </a:p>
        </p:txBody>
      </p:sp>
      <p:sp>
        <p:nvSpPr>
          <p:cNvPr id="19459" name="TextBox 10"/>
          <p:cNvSpPr txBox="1">
            <a:spLocks noChangeArrowheads="1"/>
          </p:cNvSpPr>
          <p:nvPr/>
        </p:nvSpPr>
        <p:spPr bwMode="auto">
          <a:xfrm>
            <a:off x="0" y="6581775"/>
            <a:ext cx="853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R. Chang et al., Dis-function: Learning Distance Functions Interactively</a:t>
            </a:r>
            <a:r>
              <a:rPr lang="en-US" altLang="en-US" sz="1200" i="1"/>
              <a:t>, </a:t>
            </a:r>
            <a:r>
              <a:rPr lang="en-US" altLang="en-US" sz="1200"/>
              <a:t>IEEE VAST 2011. </a:t>
            </a:r>
          </a:p>
        </p:txBody>
      </p:sp>
      <p:pic>
        <p:nvPicPr>
          <p:cNvPr id="1946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490913"/>
            <a:ext cx="5243513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22400"/>
            <a:ext cx="2971800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75" y="1371600"/>
            <a:ext cx="2130425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Political Simulation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Agent-based analysis</a:t>
            </a:r>
          </a:p>
          <a:p>
            <a:pPr marL="1200150" lvl="2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3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Bridge Maintenance 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Exploring inspection reports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Biomechanical Motion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motion comparison</a:t>
            </a:r>
          </a:p>
          <a:p>
            <a:pPr marL="1657350" lvl="3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Interactive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latin typeface="+mn-lt"/>
              </a:rPr>
              <a:t>Dis-Function: high-dimensional metric learning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High-D Data Exploration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: Interactive PCA</a:t>
            </a:r>
          </a:p>
        </p:txBody>
      </p:sp>
      <p:pic>
        <p:nvPicPr>
          <p:cNvPr id="19464" name="Picture 2" descr="https://www.eecs.tufts.edu/~ebrown/etbpi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0638"/>
            <a:ext cx="993775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Box 3"/>
          <p:cNvSpPr txBox="1">
            <a:spLocks noChangeArrowheads="1"/>
          </p:cNvSpPr>
          <p:nvPr/>
        </p:nvSpPr>
        <p:spPr bwMode="auto">
          <a:xfrm>
            <a:off x="6858000" y="14288"/>
            <a:ext cx="12192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/>
              <a:t>Eli Brown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Interactive Visualization Systems</a:t>
            </a:r>
          </a:p>
        </p:txBody>
      </p:sp>
      <p:sp>
        <p:nvSpPr>
          <p:cNvPr id="21507" name="TextBox 10"/>
          <p:cNvSpPr txBox="1">
            <a:spLocks noChangeArrowheads="1"/>
          </p:cNvSpPr>
          <p:nvPr/>
        </p:nvSpPr>
        <p:spPr bwMode="auto">
          <a:xfrm>
            <a:off x="0" y="6581775"/>
            <a:ext cx="853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R. Chang et al., iPCA: An Interactive System for PCA-based Visual Analytics</a:t>
            </a:r>
            <a:r>
              <a:rPr lang="en-US" altLang="en-US" sz="1200" i="1"/>
              <a:t>, </a:t>
            </a:r>
            <a:r>
              <a:rPr lang="en-US" altLang="en-US" sz="1200"/>
              <a:t>EuroVis 2009. </a:t>
            </a:r>
          </a:p>
        </p:txBody>
      </p:sp>
      <p:pic>
        <p:nvPicPr>
          <p:cNvPr id="2150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32125"/>
            <a:ext cx="4960938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160463"/>
            <a:ext cx="2538413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50" y="1160463"/>
            <a:ext cx="2414588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Political Simulation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Agent-based analysis</a:t>
            </a:r>
          </a:p>
          <a:p>
            <a:pPr marL="1200150" lvl="2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3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Bridge Maintenance 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Exploring inspection reports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Biomechanical Motion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motion comparison</a:t>
            </a:r>
          </a:p>
          <a:p>
            <a:pPr marL="1657350" lvl="3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>
                <a:solidFill>
                  <a:schemeClr val="bg1">
                    <a:lumMod val="75000"/>
                  </a:schemeClr>
                </a:solidFill>
                <a:latin typeface="+mn-lt"/>
              </a:rPr>
              <a:t>Dis-Function: high-dimensional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High-D Data Exploration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err="1">
                <a:latin typeface="+mn-lt"/>
              </a:rPr>
              <a:t>iPCA</a:t>
            </a:r>
            <a:r>
              <a:rPr lang="en-US" sz="2800" dirty="0">
                <a:latin typeface="+mn-lt"/>
              </a:rPr>
              <a:t>: Interactive PCA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pca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3747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533400"/>
            <a:ext cx="8077200" cy="5873017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257800" cy="4800600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Coordinated Multiple View (CMV) is better than one single complex visualization</a:t>
            </a:r>
          </a:p>
          <a:p>
            <a:pPr lvl="2"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Analyst behavior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b="1" dirty="0" smtClean="0"/>
              <a:t>90%</a:t>
            </a:r>
            <a:r>
              <a:rPr lang="en-US" dirty="0" smtClean="0"/>
              <a:t> of time on </a:t>
            </a:r>
            <a:r>
              <a:rPr lang="en-US" dirty="0" smtClean="0">
                <a:solidFill>
                  <a:srgbClr val="C00000"/>
                </a:solidFill>
              </a:rPr>
              <a:t>Exploratory Data Analysis</a:t>
            </a:r>
            <a:r>
              <a:rPr lang="en-US" dirty="0" smtClean="0"/>
              <a:t> (EDA)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b="1" dirty="0" smtClean="0"/>
              <a:t>10%</a:t>
            </a:r>
            <a:r>
              <a:rPr lang="en-US" dirty="0" smtClean="0"/>
              <a:t> on confirmation (CDA)</a:t>
            </a:r>
            <a:endParaRPr lang="en-US" sz="600" dirty="0" smtClean="0"/>
          </a:p>
          <a:p>
            <a:pPr lvl="3" fontAlgn="auto">
              <a:spcAft>
                <a:spcPts val="0"/>
              </a:spcAft>
              <a:defRPr/>
            </a:pPr>
            <a:endParaRPr lang="en-US" sz="600" dirty="0"/>
          </a:p>
          <a:p>
            <a:pPr marL="1371600" lvl="3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600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Big data analysis == fast </a:t>
            </a:r>
            <a:r>
              <a:rPr lang="en-US" dirty="0">
                <a:solidFill>
                  <a:srgbClr val="C00000"/>
                </a:solidFill>
              </a:rPr>
              <a:t>hypothesis testing</a:t>
            </a:r>
          </a:p>
          <a:p>
            <a:pPr lvl="3" fontAlgn="auto">
              <a:spcAft>
                <a:spcPts val="0"/>
              </a:spcAft>
              <a:defRPr/>
            </a:pPr>
            <a:endParaRPr lang="en-US" sz="600" dirty="0"/>
          </a:p>
          <a:p>
            <a:pPr lvl="3" fontAlgn="auto">
              <a:spcAft>
                <a:spcPts val="0"/>
              </a:spcAft>
              <a:defRPr/>
            </a:pPr>
            <a:endParaRPr lang="en-US" sz="600" dirty="0"/>
          </a:p>
          <a:p>
            <a:pPr lvl="3" fontAlgn="auto">
              <a:spcAft>
                <a:spcPts val="0"/>
              </a:spcAft>
              <a:defRPr/>
            </a:pPr>
            <a:endParaRPr lang="en-US" sz="600" dirty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High </a:t>
            </a:r>
            <a:r>
              <a:rPr lang="en-US" dirty="0" smtClean="0">
                <a:solidFill>
                  <a:srgbClr val="C00000"/>
                </a:solidFill>
              </a:rPr>
              <a:t>Interactivity</a:t>
            </a:r>
            <a:r>
              <a:rPr lang="en-US" dirty="0" smtClean="0"/>
              <a:t> is key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Wait time disrupts the analysis process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 smtClean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pic>
        <p:nvPicPr>
          <p:cNvPr id="24580" name="Picture 4" descr="Light Bulb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75" y="2209800"/>
            <a:ext cx="3082925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819400"/>
            <a:ext cx="7772400" cy="20796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How Individual Differences Affect Interactions and </a:t>
            </a:r>
            <a:br>
              <a:rPr lang="en-US" dirty="0" smtClean="0"/>
            </a:br>
            <a:r>
              <a:rPr lang="en-US" dirty="0" smtClean="0"/>
              <a:t>(Bayesian) Reasoning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00400" y="1303338"/>
            <a:ext cx="5867400" cy="3963987"/>
          </a:xfrm>
          <a:prstGeom prst="rect">
            <a:avLst/>
          </a:prstGeom>
          <a:noFill/>
          <a:ln>
            <a:noFill/>
          </a:ln>
        </p:spPr>
        <p:txBody>
          <a:bodyPr lIns="87919" tIns="43960" rIns="87919" bIns="4396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50" dirty="0">
                <a:latin typeface="Cambria" panose="02040503050406030204" pitchFamily="18" charset="0"/>
                <a:cs typeface="Arial"/>
              </a:rPr>
              <a:t>The probability of breast cancer is 1% for women at age forty who participate in routine screening. If a woman has breast cancer, the probability is 80% that she will get a positive mammography. If a woman does not have breast cancer, the probability is 9.6% that she will also get a positive mammography.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938" dirty="0">
              <a:latin typeface="Cambria" panose="02040503050406030204" pitchFamily="18" charset="0"/>
              <a:cs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dirty="0">
                <a:latin typeface="Cambria" panose="02040503050406030204" pitchFamily="18" charset="0"/>
                <a:cs typeface="Arial"/>
              </a:rPr>
              <a:t>If a woman at age 40 is tested </a:t>
            </a:r>
            <a:r>
              <a:rPr lang="en-US" sz="25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positive</a:t>
            </a:r>
            <a:r>
              <a:rPr lang="en-US" sz="2500" b="1" dirty="0">
                <a:latin typeface="Cambria" panose="02040503050406030204" pitchFamily="18" charset="0"/>
                <a:cs typeface="Arial"/>
              </a:rPr>
              <a:t>, what are her chances of </a:t>
            </a:r>
            <a:r>
              <a:rPr lang="en-US" sz="25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actually </a:t>
            </a:r>
            <a:r>
              <a:rPr lang="en-US" sz="2500" b="1" dirty="0">
                <a:latin typeface="Cambria" panose="02040503050406030204" pitchFamily="18" charset="0"/>
                <a:cs typeface="Arial"/>
              </a:rPr>
              <a:t>having breast cancer?</a:t>
            </a:r>
          </a:p>
        </p:txBody>
      </p:sp>
      <p:pic>
        <p:nvPicPr>
          <p:cNvPr id="27651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20900"/>
            <a:ext cx="286067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20900"/>
            <a:ext cx="286067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2468563"/>
            <a:ext cx="5715000" cy="1801812"/>
          </a:xfrm>
          <a:prstGeom prst="rect">
            <a:avLst/>
          </a:prstGeom>
          <a:noFill/>
        </p:spPr>
        <p:txBody>
          <a:bodyPr lIns="87919" tIns="43960" rIns="87919" bIns="4396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88" dirty="0">
                <a:latin typeface="Cambria" panose="02040503050406030204" pitchFamily="18" charset="0"/>
                <a:cs typeface="Arial"/>
              </a:rPr>
              <a:t>The chance of </a:t>
            </a:r>
            <a:r>
              <a:rPr lang="en-US" sz="2688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actually</a:t>
            </a:r>
            <a:r>
              <a:rPr lang="en-US" sz="2688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688" dirty="0">
                <a:latin typeface="Cambria" panose="02040503050406030204" pitchFamily="18" charset="0"/>
                <a:cs typeface="Arial"/>
              </a:rPr>
              <a:t>having breast cancer given a </a:t>
            </a:r>
            <a:r>
              <a:rPr lang="en-US" sz="2688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positive</a:t>
            </a:r>
            <a:r>
              <a:rPr lang="en-US" sz="2688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688" dirty="0">
                <a:latin typeface="Cambria" panose="02040503050406030204" pitchFamily="18" charset="0"/>
                <a:cs typeface="Arial"/>
              </a:rPr>
              <a:t>mammogram:</a:t>
            </a:r>
            <a:endParaRPr lang="en-US" sz="1375" dirty="0">
              <a:latin typeface="Cambria" panose="02040503050406030204" pitchFamily="18" charset="0"/>
              <a:cs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750" dirty="0">
                <a:latin typeface="Cambria" panose="02040503050406030204" pitchFamily="18" charset="0"/>
                <a:cs typeface="Arial"/>
              </a:rPr>
              <a:t> 7.8%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2120900"/>
            <a:ext cx="1524000" cy="26797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919" tIns="43960" rIns="87919" bIns="4396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25"/>
          </a:p>
        </p:txBody>
      </p:sp>
      <p:sp>
        <p:nvSpPr>
          <p:cNvPr id="6" name="TextBox 5"/>
          <p:cNvSpPr txBox="1"/>
          <p:nvPr/>
        </p:nvSpPr>
        <p:spPr>
          <a:xfrm>
            <a:off x="76200" y="5486400"/>
            <a:ext cx="7848600" cy="1662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Answer: Bayes’ theorem states that P(A|B) = P(B|A) * P(A) / P(B). In this case, A is having breast cancer, B is testing positive with mammography. P(A|B) is the probability of a person having breast cancer given that the person is tested positive with mammography. P(B|A) is given as 80%, or 0.8, P(A) is given as 1%, or 0.01. P(B) is not explicitly stated, but can be computed as P(B,A)+P(B,˜A), or the probability of testing positive and the patient having cancer plus the probability of testing positive and the patient not having cancer. Since P(B,A) is equal 0.8*0.01 = 0.008, and P(B,˜A) is 0.093 * (1-0.01) = 0.09207, P(B) can be computed as 0.008+0.09207 = 0.1007. Finally, P(A|B) is therefore 0.8 * 0.01 / 0.1007, which is equal to 0.07944.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20900"/>
            <a:ext cx="286067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2468563"/>
            <a:ext cx="5715000" cy="2214562"/>
          </a:xfrm>
          <a:prstGeom prst="rect">
            <a:avLst/>
          </a:prstGeom>
          <a:noFill/>
        </p:spPr>
        <p:txBody>
          <a:bodyPr lIns="87919" tIns="43960" rIns="87919" bIns="4396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88" dirty="0">
                <a:latin typeface="Cambria" panose="02040503050406030204" pitchFamily="18" charset="0"/>
                <a:cs typeface="Arial"/>
              </a:rPr>
              <a:t>95 out of 100 </a:t>
            </a:r>
            <a:r>
              <a:rPr lang="en-US" sz="2688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doctors</a:t>
            </a:r>
            <a:r>
              <a:rPr lang="en-US" sz="2688" baseline="30000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1</a:t>
            </a:r>
            <a:r>
              <a:rPr lang="en-US" sz="2688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88" dirty="0">
                <a:latin typeface="Cambria" panose="02040503050406030204" pitchFamily="18" charset="0"/>
                <a:cs typeface="Arial"/>
              </a:rPr>
              <a:t>estimate this probability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88" dirty="0">
                <a:latin typeface="Cambria" panose="02040503050406030204" pitchFamily="18" charset="0"/>
                <a:cs typeface="Arial"/>
              </a:rPr>
              <a:t>to be:</a:t>
            </a:r>
            <a:endParaRPr lang="en-US" sz="1375" dirty="0">
              <a:latin typeface="Cambria" panose="02040503050406030204" pitchFamily="18" charset="0"/>
              <a:cs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750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575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80%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750" y="6477000"/>
            <a:ext cx="7119938" cy="280988"/>
          </a:xfrm>
          <a:prstGeom prst="rect">
            <a:avLst/>
          </a:prstGeom>
          <a:noFill/>
        </p:spPr>
        <p:txBody>
          <a:bodyPr wrap="none" lIns="87919" tIns="43960" rIns="87919" bIns="4396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50" baseline="30000" dirty="0">
                <a:latin typeface="Arial"/>
                <a:cs typeface="Arial"/>
              </a:rPr>
              <a:t>1</a:t>
            </a:r>
            <a:r>
              <a:rPr lang="en-US" sz="1250" dirty="0">
                <a:latin typeface="Arial"/>
                <a:cs typeface="Arial"/>
              </a:rPr>
              <a:t>Eddy, David M. "Probabilistic reasoning in clinical medicine: Problems and opportunities." (1982).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0" y="2120900"/>
            <a:ext cx="1524000" cy="26797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919" tIns="43960" rIns="87919" bIns="4396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25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565150" y="1854200"/>
            <a:ext cx="2239963" cy="2159000"/>
            <a:chOff x="6324600" y="1752600"/>
            <a:chExt cx="2667000" cy="3124200"/>
          </a:xfrm>
        </p:grpSpPr>
        <p:sp>
          <p:nvSpPr>
            <p:cNvPr id="17" name="Rectangle 16"/>
            <p:cNvSpPr/>
            <p:nvPr/>
          </p:nvSpPr>
          <p:spPr>
            <a:xfrm>
              <a:off x="6324600" y="1752600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3818" name="Group 15"/>
            <p:cNvGrpSpPr>
              <a:grpSpLocks/>
            </p:cNvGrpSpPr>
            <p:nvPr/>
          </p:nvGrpSpPr>
          <p:grpSpPr bwMode="auto">
            <a:xfrm>
              <a:off x="6400800" y="1905000"/>
              <a:ext cx="2490470" cy="2602927"/>
              <a:chOff x="1371600" y="1234185"/>
              <a:chExt cx="5150203" cy="4280349"/>
            </a:xfrm>
          </p:grpSpPr>
          <p:pic>
            <p:nvPicPr>
              <p:cNvPr id="33819" name="Picture 13" descr="Screen Shot 2015-10-21 at 8.48.22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1600" y="1234185"/>
                <a:ext cx="5150203" cy="23260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20" name="Picture 14" descr="Screen Shot 2015-10-21 at 8.48.47 A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1208" y="3562169"/>
                <a:ext cx="1921792" cy="1952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VIS Community</a:t>
            </a:r>
            <a:endParaRPr lang="en-US" dirty="0">
              <a:solidFill>
                <a:srgbClr val="0E345A"/>
              </a:solidFill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 rot="-3681">
            <a:off x="1771650" y="2103438"/>
            <a:ext cx="2239963" cy="2159000"/>
            <a:chOff x="381000" y="1981200"/>
            <a:chExt cx="2667000" cy="3124200"/>
          </a:xfrm>
        </p:grpSpPr>
        <p:sp>
          <p:nvSpPr>
            <p:cNvPr id="7" name="Rectangle 6"/>
            <p:cNvSpPr/>
            <p:nvPr/>
          </p:nvSpPr>
          <p:spPr>
            <a:xfrm>
              <a:off x="381000" y="1981200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3814" name="Group 5"/>
            <p:cNvGrpSpPr>
              <a:grpSpLocks/>
            </p:cNvGrpSpPr>
            <p:nvPr/>
          </p:nvGrpSpPr>
          <p:grpSpPr bwMode="auto">
            <a:xfrm>
              <a:off x="457200" y="2133600"/>
              <a:ext cx="2590800" cy="2816466"/>
              <a:chOff x="571500" y="2425700"/>
              <a:chExt cx="7988300" cy="7860008"/>
            </a:xfrm>
          </p:grpSpPr>
          <p:pic>
            <p:nvPicPr>
              <p:cNvPr id="33815" name="Picture 3" descr="Screen Shot 2015-10-21 at 7.47.04 A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00" y="2425700"/>
                <a:ext cx="7988300" cy="199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16" name="Picture 4" descr="Screen Shot 2015-10-21 at 7.47.27 AM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8600" y="4189708"/>
                <a:ext cx="6197600" cy="609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2" name="Group 21"/>
          <p:cNvGrpSpPr>
            <a:grpSpLocks/>
          </p:cNvGrpSpPr>
          <p:nvPr/>
        </p:nvGrpSpPr>
        <p:grpSpPr bwMode="auto">
          <a:xfrm rot="-437">
            <a:off x="2979738" y="2354263"/>
            <a:ext cx="2238375" cy="2157412"/>
            <a:chOff x="6248400" y="2078200"/>
            <a:chExt cx="2667000" cy="3124201"/>
          </a:xfrm>
        </p:grpSpPr>
        <p:sp>
          <p:nvSpPr>
            <p:cNvPr id="21" name="Rectangle 20"/>
            <p:cNvSpPr/>
            <p:nvPr/>
          </p:nvSpPr>
          <p:spPr>
            <a:xfrm>
              <a:off x="6248400" y="2078200"/>
              <a:ext cx="2667000" cy="312420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pic>
          <p:nvPicPr>
            <p:cNvPr id="33811" name="Picture 18" descr="Screen Shot 2015-10-21 at 8.55.28 A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5152" y="2078200"/>
              <a:ext cx="2640248" cy="1227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2" name="Picture 19" descr="Screen Shot 2015-10-21 at 8.55.49 AM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5894" y="3280914"/>
              <a:ext cx="2235654" cy="1644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/>
          <p:cNvGrpSpPr>
            <a:grpSpLocks/>
          </p:cNvGrpSpPr>
          <p:nvPr/>
        </p:nvGrpSpPr>
        <p:grpSpPr bwMode="auto">
          <a:xfrm rot="-4504">
            <a:off x="4186238" y="2603500"/>
            <a:ext cx="2238375" cy="2157413"/>
            <a:chOff x="6972300" y="1255749"/>
            <a:chExt cx="2667000" cy="3124200"/>
          </a:xfrm>
        </p:grpSpPr>
        <p:sp>
          <p:nvSpPr>
            <p:cNvPr id="25" name="Rectangle 24"/>
            <p:cNvSpPr/>
            <p:nvPr/>
          </p:nvSpPr>
          <p:spPr>
            <a:xfrm>
              <a:off x="6972300" y="1255749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pic>
          <p:nvPicPr>
            <p:cNvPr id="33808" name="Picture 22" descr="Screen Shot 2015-10-21 at 9.01.57 AM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0950" y="1295400"/>
              <a:ext cx="2540250" cy="1557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9" name="Picture 23" descr="Screen Shot 2015-10-21 at 9.02.11 AM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2805985"/>
              <a:ext cx="2115647" cy="1537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/>
          <p:cNvGrpSpPr>
            <a:grpSpLocks/>
          </p:cNvGrpSpPr>
          <p:nvPr/>
        </p:nvGrpSpPr>
        <p:grpSpPr bwMode="auto">
          <a:xfrm rot="1571">
            <a:off x="5392738" y="2852738"/>
            <a:ext cx="2239962" cy="2159000"/>
            <a:chOff x="6172200" y="1944541"/>
            <a:chExt cx="2667000" cy="3124200"/>
          </a:xfrm>
        </p:grpSpPr>
        <p:sp>
          <p:nvSpPr>
            <p:cNvPr id="27" name="Rectangle 26"/>
            <p:cNvSpPr/>
            <p:nvPr/>
          </p:nvSpPr>
          <p:spPr>
            <a:xfrm>
              <a:off x="6172200" y="1944541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pic>
          <p:nvPicPr>
            <p:cNvPr id="33806" name="Picture 27" descr="Screen Shot 2015-10-21 at 9.10.46 AM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7954" y="2057400"/>
              <a:ext cx="2661246" cy="2470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>
            <a:grpSpLocks/>
          </p:cNvGrpSpPr>
          <p:nvPr/>
        </p:nvGrpSpPr>
        <p:grpSpPr bwMode="auto">
          <a:xfrm rot="928">
            <a:off x="6599238" y="3101975"/>
            <a:ext cx="2239962" cy="2159000"/>
            <a:chOff x="6281235" y="1753572"/>
            <a:chExt cx="2667000" cy="3124200"/>
          </a:xfrm>
        </p:grpSpPr>
        <p:sp>
          <p:nvSpPr>
            <p:cNvPr id="12" name="Rectangle 11"/>
            <p:cNvSpPr/>
            <p:nvPr/>
          </p:nvSpPr>
          <p:spPr>
            <a:xfrm>
              <a:off x="6281235" y="1753572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3802" name="Group 10"/>
            <p:cNvGrpSpPr>
              <a:grpSpLocks/>
            </p:cNvGrpSpPr>
            <p:nvPr/>
          </p:nvGrpSpPr>
          <p:grpSpPr bwMode="auto">
            <a:xfrm>
              <a:off x="6311841" y="1828800"/>
              <a:ext cx="2623909" cy="2941637"/>
              <a:chOff x="2257095" y="533400"/>
              <a:chExt cx="5944222" cy="6400798"/>
            </a:xfrm>
          </p:grpSpPr>
          <p:pic>
            <p:nvPicPr>
              <p:cNvPr id="33803" name="Picture 9" descr="Screen Shot 2015-10-21 at 8.21.08 AM.png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0385" y="3840040"/>
                <a:ext cx="5840932" cy="3094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04" name="Picture 8" descr="Screen Shot 2015-10-21 at 8.20.40 AM.p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7095" y="533400"/>
                <a:ext cx="5943601" cy="3235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17"/>
          <p:cNvGrpSpPr>
            <a:grpSpLocks/>
          </p:cNvGrpSpPr>
          <p:nvPr/>
        </p:nvGrpSpPr>
        <p:grpSpPr bwMode="auto">
          <a:xfrm>
            <a:off x="565150" y="1854200"/>
            <a:ext cx="2239963" cy="2159000"/>
            <a:chOff x="6324600" y="1752600"/>
            <a:chExt cx="2667000" cy="3124200"/>
          </a:xfrm>
        </p:grpSpPr>
        <p:sp>
          <p:nvSpPr>
            <p:cNvPr id="17" name="Rectangle 16"/>
            <p:cNvSpPr/>
            <p:nvPr/>
          </p:nvSpPr>
          <p:spPr>
            <a:xfrm>
              <a:off x="6324600" y="1752600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5901" name="Group 15"/>
            <p:cNvGrpSpPr>
              <a:grpSpLocks/>
            </p:cNvGrpSpPr>
            <p:nvPr/>
          </p:nvGrpSpPr>
          <p:grpSpPr bwMode="auto">
            <a:xfrm>
              <a:off x="6400800" y="1905000"/>
              <a:ext cx="2490470" cy="2602927"/>
              <a:chOff x="1371600" y="1234185"/>
              <a:chExt cx="5150203" cy="4280349"/>
            </a:xfrm>
          </p:grpSpPr>
          <p:pic>
            <p:nvPicPr>
              <p:cNvPr id="35902" name="Picture 13" descr="Screen Shot 2015-10-21 at 8.48.22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1600" y="1234185"/>
                <a:ext cx="5150203" cy="23260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903" name="Picture 14" descr="Screen Shot 2015-10-21 at 8.48.47 A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1208" y="3562169"/>
                <a:ext cx="1921792" cy="1952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The Problem?</a:t>
            </a:r>
            <a:endParaRPr lang="en-US" dirty="0">
              <a:solidFill>
                <a:srgbClr val="0E345A"/>
              </a:solidFill>
            </a:endParaRPr>
          </a:p>
        </p:txBody>
      </p:sp>
      <p:grpSp>
        <p:nvGrpSpPr>
          <p:cNvPr id="35844" name="Group 7"/>
          <p:cNvGrpSpPr>
            <a:grpSpLocks/>
          </p:cNvGrpSpPr>
          <p:nvPr/>
        </p:nvGrpSpPr>
        <p:grpSpPr bwMode="auto">
          <a:xfrm rot="-3681">
            <a:off x="1771650" y="2103438"/>
            <a:ext cx="2239963" cy="2159000"/>
            <a:chOff x="381000" y="1981200"/>
            <a:chExt cx="2667000" cy="3124200"/>
          </a:xfrm>
        </p:grpSpPr>
        <p:sp>
          <p:nvSpPr>
            <p:cNvPr id="7" name="Rectangle 6"/>
            <p:cNvSpPr/>
            <p:nvPr/>
          </p:nvSpPr>
          <p:spPr>
            <a:xfrm>
              <a:off x="381000" y="1981200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5897" name="Group 5"/>
            <p:cNvGrpSpPr>
              <a:grpSpLocks/>
            </p:cNvGrpSpPr>
            <p:nvPr/>
          </p:nvGrpSpPr>
          <p:grpSpPr bwMode="auto">
            <a:xfrm>
              <a:off x="457200" y="2133600"/>
              <a:ext cx="2590800" cy="2816466"/>
              <a:chOff x="571500" y="2425700"/>
              <a:chExt cx="7988300" cy="7860008"/>
            </a:xfrm>
          </p:grpSpPr>
          <p:pic>
            <p:nvPicPr>
              <p:cNvPr id="35898" name="Picture 3" descr="Screen Shot 2015-10-21 at 7.47.04 A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00" y="2425700"/>
                <a:ext cx="7988300" cy="199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99" name="Picture 4" descr="Screen Shot 2015-10-21 at 7.47.27 AM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8600" y="4189708"/>
                <a:ext cx="6197600" cy="609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5845" name="Group 21"/>
          <p:cNvGrpSpPr>
            <a:grpSpLocks/>
          </p:cNvGrpSpPr>
          <p:nvPr/>
        </p:nvGrpSpPr>
        <p:grpSpPr bwMode="auto">
          <a:xfrm rot="-437">
            <a:off x="2979738" y="2354263"/>
            <a:ext cx="2238375" cy="2157412"/>
            <a:chOff x="6248400" y="2078200"/>
            <a:chExt cx="2667000" cy="3124201"/>
          </a:xfrm>
        </p:grpSpPr>
        <p:sp>
          <p:nvSpPr>
            <p:cNvPr id="21" name="Rectangle 20"/>
            <p:cNvSpPr/>
            <p:nvPr/>
          </p:nvSpPr>
          <p:spPr>
            <a:xfrm>
              <a:off x="6248400" y="2078200"/>
              <a:ext cx="2667000" cy="312420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pic>
          <p:nvPicPr>
            <p:cNvPr id="35894" name="Picture 18" descr="Screen Shot 2015-10-21 at 8.55.28 A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5152" y="2078200"/>
              <a:ext cx="2640248" cy="1227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95" name="Picture 19" descr="Screen Shot 2015-10-21 at 8.55.49 AM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5894" y="3280914"/>
              <a:ext cx="2235654" cy="1644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46" name="Group 25"/>
          <p:cNvGrpSpPr>
            <a:grpSpLocks/>
          </p:cNvGrpSpPr>
          <p:nvPr/>
        </p:nvGrpSpPr>
        <p:grpSpPr bwMode="auto">
          <a:xfrm rot="-4504">
            <a:off x="4186238" y="2603500"/>
            <a:ext cx="2238375" cy="2157413"/>
            <a:chOff x="6972300" y="1255749"/>
            <a:chExt cx="2667000" cy="3124200"/>
          </a:xfrm>
        </p:grpSpPr>
        <p:sp>
          <p:nvSpPr>
            <p:cNvPr id="25" name="Rectangle 24"/>
            <p:cNvSpPr/>
            <p:nvPr/>
          </p:nvSpPr>
          <p:spPr>
            <a:xfrm>
              <a:off x="6972300" y="1255749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pic>
          <p:nvPicPr>
            <p:cNvPr id="35891" name="Picture 22" descr="Screen Shot 2015-10-21 at 9.01.57 AM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0950" y="1295400"/>
              <a:ext cx="2540250" cy="1557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92" name="Picture 23" descr="Screen Shot 2015-10-21 at 9.02.11 AM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2805985"/>
              <a:ext cx="2115647" cy="1537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47" name="Group 28"/>
          <p:cNvGrpSpPr>
            <a:grpSpLocks/>
          </p:cNvGrpSpPr>
          <p:nvPr/>
        </p:nvGrpSpPr>
        <p:grpSpPr bwMode="auto">
          <a:xfrm rot="1571">
            <a:off x="5392738" y="2852738"/>
            <a:ext cx="2239962" cy="2159000"/>
            <a:chOff x="6172200" y="1944541"/>
            <a:chExt cx="2667000" cy="3124200"/>
          </a:xfrm>
        </p:grpSpPr>
        <p:sp>
          <p:nvSpPr>
            <p:cNvPr id="27" name="Rectangle 26"/>
            <p:cNvSpPr/>
            <p:nvPr/>
          </p:nvSpPr>
          <p:spPr>
            <a:xfrm>
              <a:off x="6172200" y="1944541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pic>
          <p:nvPicPr>
            <p:cNvPr id="35889" name="Picture 27" descr="Screen Shot 2015-10-21 at 9.10.46 AM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7954" y="2057400"/>
              <a:ext cx="2661246" cy="2470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48" name="Group 12"/>
          <p:cNvGrpSpPr>
            <a:grpSpLocks/>
          </p:cNvGrpSpPr>
          <p:nvPr/>
        </p:nvGrpSpPr>
        <p:grpSpPr bwMode="auto">
          <a:xfrm rot="928">
            <a:off x="6596063" y="3101975"/>
            <a:ext cx="2238375" cy="2159000"/>
            <a:chOff x="6281235" y="1753572"/>
            <a:chExt cx="2667000" cy="3124200"/>
          </a:xfrm>
        </p:grpSpPr>
        <p:sp>
          <p:nvSpPr>
            <p:cNvPr id="12" name="Rectangle 11"/>
            <p:cNvSpPr/>
            <p:nvPr/>
          </p:nvSpPr>
          <p:spPr>
            <a:xfrm>
              <a:off x="6281235" y="1753572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5885" name="Group 10"/>
            <p:cNvGrpSpPr>
              <a:grpSpLocks/>
            </p:cNvGrpSpPr>
            <p:nvPr/>
          </p:nvGrpSpPr>
          <p:grpSpPr bwMode="auto">
            <a:xfrm>
              <a:off x="6311841" y="1828800"/>
              <a:ext cx="2623909" cy="2941637"/>
              <a:chOff x="2257095" y="533400"/>
              <a:chExt cx="5944222" cy="6400798"/>
            </a:xfrm>
          </p:grpSpPr>
          <p:pic>
            <p:nvPicPr>
              <p:cNvPr id="35886" name="Picture 9" descr="Screen Shot 2015-10-21 at 8.21.08 AM.png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0385" y="3840040"/>
                <a:ext cx="5840932" cy="3094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87" name="Picture 8" descr="Screen Shot 2015-10-21 at 8.20.40 AM.p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7095" y="533400"/>
                <a:ext cx="5943601" cy="3235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0" name="Rectangle 39"/>
          <p:cNvSpPr/>
          <p:nvPr/>
        </p:nvSpPr>
        <p:spPr>
          <a:xfrm>
            <a:off x="541338" y="1762125"/>
            <a:ext cx="8423275" cy="361315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919" tIns="43960" rIns="87919" bIns="4396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25"/>
          </a:p>
        </p:txBody>
      </p:sp>
      <p:sp>
        <p:nvSpPr>
          <p:cNvPr id="30" name="TextBox 29"/>
          <p:cNvSpPr txBox="1"/>
          <p:nvPr/>
        </p:nvSpPr>
        <p:spPr>
          <a:xfrm>
            <a:off x="3190875" y="5260975"/>
            <a:ext cx="2722563" cy="511175"/>
          </a:xfrm>
          <a:prstGeom prst="rect">
            <a:avLst/>
          </a:prstGeom>
          <a:noFill/>
        </p:spPr>
        <p:txBody>
          <a:bodyPr lIns="87919" tIns="43960" rIns="87919" bIns="4396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5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They disagree.</a:t>
            </a:r>
          </a:p>
        </p:txBody>
      </p:sp>
      <p:grpSp>
        <p:nvGrpSpPr>
          <p:cNvPr id="53" name="Group 52"/>
          <p:cNvGrpSpPr>
            <a:grpSpLocks/>
          </p:cNvGrpSpPr>
          <p:nvPr/>
        </p:nvGrpSpPr>
        <p:grpSpPr bwMode="auto">
          <a:xfrm>
            <a:off x="146050" y="2714625"/>
            <a:ext cx="4737100" cy="774700"/>
            <a:chOff x="300971" y="5028751"/>
            <a:chExt cx="7578852" cy="1240270"/>
          </a:xfrm>
        </p:grpSpPr>
        <p:grpSp>
          <p:nvGrpSpPr>
            <p:cNvPr id="35878" name="Group 46"/>
            <p:cNvGrpSpPr>
              <a:grpSpLocks/>
            </p:cNvGrpSpPr>
            <p:nvPr/>
          </p:nvGrpSpPr>
          <p:grpSpPr bwMode="auto">
            <a:xfrm>
              <a:off x="300971" y="5083220"/>
              <a:ext cx="7358617" cy="1167793"/>
              <a:chOff x="608521" y="4706055"/>
              <a:chExt cx="7358617" cy="1167793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608521" y="4704958"/>
                <a:ext cx="7357887" cy="116910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25"/>
              </a:p>
            </p:txBody>
          </p:sp>
          <p:pic>
            <p:nvPicPr>
              <p:cNvPr id="35882" name="Picture 40" descr="Screen Shot 2015-10-28 at 9.50.33 AM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383"/>
              <a:stretch>
                <a:fillRect/>
              </a:stretch>
            </p:blipFill>
            <p:spPr bwMode="auto">
              <a:xfrm>
                <a:off x="865754" y="4788171"/>
                <a:ext cx="5875905" cy="578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83" name="Picture 41" descr="Screen Shot 2015-10-28 at 9.50.33 AM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712" t="12914"/>
              <a:stretch>
                <a:fillRect/>
              </a:stretch>
            </p:blipFill>
            <p:spPr bwMode="auto">
              <a:xfrm>
                <a:off x="937779" y="5292326"/>
                <a:ext cx="6716723" cy="504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8" name="TextBox 47"/>
            <p:cNvSpPr txBox="1"/>
            <p:nvPr/>
          </p:nvSpPr>
          <p:spPr>
            <a:xfrm>
              <a:off x="300971" y="5028751"/>
              <a:ext cx="563842" cy="818375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“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166132" y="5450646"/>
              <a:ext cx="713691" cy="818375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”</a:t>
              </a:r>
            </a:p>
          </p:txBody>
        </p:sp>
      </p:grpSp>
      <p:grpSp>
        <p:nvGrpSpPr>
          <p:cNvPr id="52" name="Group 51"/>
          <p:cNvGrpSpPr>
            <a:grpSpLocks/>
          </p:cNvGrpSpPr>
          <p:nvPr/>
        </p:nvGrpSpPr>
        <p:grpSpPr bwMode="auto">
          <a:xfrm>
            <a:off x="4389438" y="3576638"/>
            <a:ext cx="4598987" cy="808037"/>
            <a:chOff x="2254081" y="3102613"/>
            <a:chExt cx="7359483" cy="1292482"/>
          </a:xfrm>
        </p:grpSpPr>
        <p:grpSp>
          <p:nvGrpSpPr>
            <p:cNvPr id="35872" name="Group 45"/>
            <p:cNvGrpSpPr>
              <a:grpSpLocks/>
            </p:cNvGrpSpPr>
            <p:nvPr/>
          </p:nvGrpSpPr>
          <p:grpSpPr bwMode="auto">
            <a:xfrm>
              <a:off x="2254081" y="3166809"/>
              <a:ext cx="7359483" cy="1167793"/>
              <a:chOff x="6806574" y="576762"/>
              <a:chExt cx="7359483" cy="1167793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6806574" y="576047"/>
                <a:ext cx="7359483" cy="1168059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25"/>
              </a:p>
            </p:txBody>
          </p:sp>
          <p:pic>
            <p:nvPicPr>
              <p:cNvPr id="35876" name="Picture 2" descr="Screen Shot 2015-10-28 at 9.47.56 AM.pn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151" b="-22562"/>
              <a:stretch>
                <a:fillRect/>
              </a:stretch>
            </p:blipFill>
            <p:spPr bwMode="auto">
              <a:xfrm>
                <a:off x="7067555" y="654906"/>
                <a:ext cx="6910824" cy="6768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77" name="Picture 44" descr="Screen Shot 2015-10-28 at 9.47.56 AM.png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795" t="-19203" b="-2"/>
              <a:stretch>
                <a:fillRect/>
              </a:stretch>
            </p:blipFill>
            <p:spPr bwMode="auto">
              <a:xfrm>
                <a:off x="7157982" y="984292"/>
                <a:ext cx="6172680" cy="658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2254081" y="3102613"/>
              <a:ext cx="563965" cy="820180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“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615195" y="3574915"/>
              <a:ext cx="713846" cy="820180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”</a:t>
              </a:r>
            </a:p>
          </p:txBody>
        </p:sp>
      </p:grpSp>
      <p:grpSp>
        <p:nvGrpSpPr>
          <p:cNvPr id="67" name="Group 66"/>
          <p:cNvGrpSpPr>
            <a:grpSpLocks/>
          </p:cNvGrpSpPr>
          <p:nvPr/>
        </p:nvGrpSpPr>
        <p:grpSpPr bwMode="auto">
          <a:xfrm>
            <a:off x="3525838" y="1568450"/>
            <a:ext cx="5438775" cy="1079500"/>
            <a:chOff x="3511344" y="4852708"/>
            <a:chExt cx="9056469" cy="1798556"/>
          </a:xfrm>
        </p:grpSpPr>
        <p:sp>
          <p:nvSpPr>
            <p:cNvPr id="59" name="Rectangle 58"/>
            <p:cNvSpPr/>
            <p:nvPr/>
          </p:nvSpPr>
          <p:spPr>
            <a:xfrm>
              <a:off x="3540421" y="4881803"/>
              <a:ext cx="9027392" cy="176417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5863" name="Group 60"/>
            <p:cNvGrpSpPr>
              <a:grpSpLocks/>
            </p:cNvGrpSpPr>
            <p:nvPr/>
          </p:nvGrpSpPr>
          <p:grpSpPr bwMode="auto">
            <a:xfrm>
              <a:off x="3838749" y="4998852"/>
              <a:ext cx="8628875" cy="1510760"/>
              <a:chOff x="3838749" y="4998852"/>
              <a:chExt cx="8628875" cy="1510760"/>
            </a:xfrm>
          </p:grpSpPr>
          <p:pic>
            <p:nvPicPr>
              <p:cNvPr id="35867" name="Picture 57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065" t="33087" b="32526"/>
              <a:stretch>
                <a:fillRect/>
              </a:stretch>
            </p:blipFill>
            <p:spPr bwMode="auto">
              <a:xfrm>
                <a:off x="3838749" y="5998825"/>
                <a:ext cx="2943728" cy="500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5868" name="Group 59"/>
              <p:cNvGrpSpPr>
                <a:grpSpLocks/>
              </p:cNvGrpSpPr>
              <p:nvPr/>
            </p:nvGrpSpPr>
            <p:grpSpPr bwMode="auto">
              <a:xfrm>
                <a:off x="3851175" y="4998852"/>
                <a:ext cx="8616449" cy="1510760"/>
                <a:chOff x="3851175" y="4998852"/>
                <a:chExt cx="8616449" cy="1510760"/>
              </a:xfrm>
            </p:grpSpPr>
            <p:pic>
              <p:nvPicPr>
                <p:cNvPr id="35869" name="Picture 54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64" b="65714"/>
                <a:stretch>
                  <a:fillRect/>
                </a:stretch>
              </p:blipFill>
              <p:spPr bwMode="auto">
                <a:xfrm>
                  <a:off x="3882925" y="4998852"/>
                  <a:ext cx="8584699" cy="4992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70" name="Picture 55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4236" r="26054" b="32526"/>
                <a:stretch>
                  <a:fillRect/>
                </a:stretch>
              </p:blipFill>
              <p:spPr bwMode="auto">
                <a:xfrm>
                  <a:off x="3851175" y="5509753"/>
                  <a:ext cx="8392601" cy="4840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71" name="Picture 56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8195" r="64458"/>
                <a:stretch>
                  <a:fillRect/>
                </a:stretch>
              </p:blipFill>
              <p:spPr bwMode="auto">
                <a:xfrm>
                  <a:off x="6698615" y="6046453"/>
                  <a:ext cx="4034120" cy="4631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63" name="TextBox 62"/>
            <p:cNvSpPr txBox="1"/>
            <p:nvPr/>
          </p:nvSpPr>
          <p:spPr>
            <a:xfrm>
              <a:off x="10593153" y="5799595"/>
              <a:ext cx="713732" cy="851669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”</a:t>
              </a:r>
            </a:p>
          </p:txBody>
        </p:sp>
        <p:pic>
          <p:nvPicPr>
            <p:cNvPr id="35865" name="Picture 63" descr="Screen Shot 2015-10-28 at 9.50.33 AM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822"/>
            <a:stretch>
              <a:fillRect/>
            </a:stretch>
          </p:blipFill>
          <p:spPr bwMode="auto">
            <a:xfrm>
              <a:off x="3777861" y="4978600"/>
              <a:ext cx="400627" cy="578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TextBox 64"/>
            <p:cNvSpPr txBox="1"/>
            <p:nvPr/>
          </p:nvSpPr>
          <p:spPr>
            <a:xfrm>
              <a:off x="3511344" y="4852708"/>
              <a:ext cx="565699" cy="851669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“</a:t>
              </a:r>
            </a:p>
          </p:txBody>
        </p:sp>
      </p:grpSp>
      <p:grpSp>
        <p:nvGrpSpPr>
          <p:cNvPr id="75" name="Group 74"/>
          <p:cNvGrpSpPr>
            <a:grpSpLocks/>
          </p:cNvGrpSpPr>
          <p:nvPr/>
        </p:nvGrpSpPr>
        <p:grpSpPr bwMode="auto">
          <a:xfrm>
            <a:off x="200025" y="4402138"/>
            <a:ext cx="5210175" cy="531812"/>
            <a:chOff x="503521" y="5131928"/>
            <a:chExt cx="8336793" cy="851028"/>
          </a:xfrm>
        </p:grpSpPr>
        <p:sp>
          <p:nvSpPr>
            <p:cNvPr id="71" name="Rectangle 70"/>
            <p:cNvSpPr/>
            <p:nvPr/>
          </p:nvSpPr>
          <p:spPr>
            <a:xfrm>
              <a:off x="531464" y="5238624"/>
              <a:ext cx="7998951" cy="72909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5857" name="Group 69"/>
            <p:cNvGrpSpPr>
              <a:grpSpLocks/>
            </p:cNvGrpSpPr>
            <p:nvPr/>
          </p:nvGrpSpPr>
          <p:grpSpPr bwMode="auto">
            <a:xfrm>
              <a:off x="782552" y="5450420"/>
              <a:ext cx="7022054" cy="397485"/>
              <a:chOff x="3495216" y="6275394"/>
              <a:chExt cx="4262521" cy="241281"/>
            </a:xfrm>
          </p:grpSpPr>
          <p:pic>
            <p:nvPicPr>
              <p:cNvPr id="35860" name="Picture 67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974" r="72502" b="35385"/>
              <a:stretch>
                <a:fillRect/>
              </a:stretch>
            </p:blipFill>
            <p:spPr bwMode="auto">
              <a:xfrm>
                <a:off x="4474990" y="6275394"/>
                <a:ext cx="3282747" cy="2412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61" name="Picture 68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045" t="4315" r="645" b="66818"/>
              <a:stretch>
                <a:fillRect/>
              </a:stretch>
            </p:blipFill>
            <p:spPr bwMode="auto">
              <a:xfrm>
                <a:off x="3495216" y="6280903"/>
                <a:ext cx="992155" cy="2273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3" name="TextBox 72"/>
            <p:cNvSpPr txBox="1"/>
            <p:nvPr/>
          </p:nvSpPr>
          <p:spPr>
            <a:xfrm>
              <a:off x="7605798" y="5131928"/>
              <a:ext cx="1234516" cy="818004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...”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03521" y="5164952"/>
              <a:ext cx="563915" cy="818004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“</a:t>
              </a:r>
            </a:p>
          </p:txBody>
        </p:sp>
      </p:grpSp>
      <p:sp>
        <p:nvSpPr>
          <p:cNvPr id="72" name="Content Placeholder 2"/>
          <p:cNvSpPr>
            <a:spLocks noGrp="1"/>
          </p:cNvSpPr>
          <p:nvPr>
            <p:ph idx="1"/>
          </p:nvPr>
        </p:nvSpPr>
        <p:spPr>
          <a:xfrm>
            <a:off x="204788" y="6248400"/>
            <a:ext cx="7321550" cy="5334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000" smtClean="0"/>
              <a:t>* Reported accuracies range from 6% to 62%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Financial Fraud – A Case </a:t>
            </a:r>
            <a:r>
              <a:rPr lang="en-US" dirty="0" smtClean="0"/>
              <a:t>for </a:t>
            </a:r>
            <a:r>
              <a:rPr lang="en-US" dirty="0"/>
              <a:t>Visual Analytics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4495800" cy="5181600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Financial Institutions like Bank of America have legal responsibilities to report all </a:t>
            </a:r>
            <a:r>
              <a:rPr lang="en-US" dirty="0" smtClean="0">
                <a:solidFill>
                  <a:srgbClr val="C00000"/>
                </a:solidFill>
              </a:rPr>
              <a:t>suspicious</a:t>
            </a:r>
            <a:r>
              <a:rPr lang="en-US" dirty="0" smtClean="0"/>
              <a:t> wire transaction activities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money laundering, supporting terrorist activities,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3"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Data size: approximately 200,000 transactions per day (73 million transactions per year)</a:t>
            </a:r>
          </a:p>
          <a:p>
            <a:pPr lvl="4" fontAlgn="auto">
              <a:spcAft>
                <a:spcPts val="0"/>
              </a:spcAft>
              <a:defRPr/>
            </a:pPr>
            <a:endParaRPr lang="en-US" dirty="0" smtClean="0"/>
          </a:p>
        </p:txBody>
      </p:sp>
      <p:pic>
        <p:nvPicPr>
          <p:cNvPr id="8196" name="Picture 2" descr="https://tribkswb.files.wordpress.com/2014/10/health-mone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2209800"/>
            <a:ext cx="4002087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Experiments</a:t>
            </a:r>
            <a:endParaRPr lang="en-US" dirty="0">
              <a:solidFill>
                <a:srgbClr val="0E345A"/>
              </a:solidFill>
            </a:endParaRP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685800" y="2125663"/>
            <a:ext cx="7772400" cy="3132137"/>
          </a:xfrm>
        </p:spPr>
        <p:txBody>
          <a:bodyPr/>
          <a:lstStyle/>
          <a:p>
            <a:pPr marL="463550" indent="-463550">
              <a:buFont typeface="Calibri" panose="020F0502020204030204" pitchFamily="34" charset="0"/>
              <a:buAutoNum type="arabicPeriod"/>
            </a:pPr>
            <a:r>
              <a:rPr lang="en-US" altLang="en-US" sz="2500" smtClean="0"/>
              <a:t>Need to understand how the </a:t>
            </a:r>
            <a:r>
              <a:rPr lang="en-US" altLang="en-US" sz="2500" b="1" smtClean="0"/>
              <a:t>wording of the problem</a:t>
            </a:r>
            <a:r>
              <a:rPr lang="en-US" altLang="en-US" sz="2500" smtClean="0"/>
              <a:t> impacts accuracy.</a:t>
            </a:r>
          </a:p>
          <a:p>
            <a:pPr marL="463550" indent="-463550">
              <a:buFont typeface="Calibri" panose="020F0502020204030204" pitchFamily="34" charset="0"/>
              <a:buAutoNum type="arabicPeriod"/>
            </a:pPr>
            <a:r>
              <a:rPr lang="en-US" altLang="en-US" sz="2500" smtClean="0"/>
              <a:t>Need to understand how </a:t>
            </a:r>
            <a:r>
              <a:rPr lang="en-US" altLang="en-US" sz="2500" b="1" smtClean="0"/>
              <a:t>different reasoning aides</a:t>
            </a:r>
            <a:r>
              <a:rPr lang="en-US" altLang="en-US" sz="2500" smtClean="0"/>
              <a:t> impact accuracy.</a:t>
            </a:r>
          </a:p>
        </p:txBody>
      </p:sp>
      <p:sp>
        <p:nvSpPr>
          <p:cNvPr id="37892" name="Rectangle 3"/>
          <p:cNvSpPr>
            <a:spLocks noChangeArrowheads="1"/>
          </p:cNvSpPr>
          <p:nvPr/>
        </p:nvSpPr>
        <p:spPr bwMode="auto">
          <a:xfrm>
            <a:off x="852488" y="4095750"/>
            <a:ext cx="7439025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500">
                <a:latin typeface="Cambria" panose="02040503050406030204" pitchFamily="18" charset="0"/>
                <a:cs typeface="Arial" panose="020B0604020202020204" pitchFamily="34" charset="0"/>
              </a:rPr>
              <a:t>Specifically: </a:t>
            </a:r>
          </a:p>
          <a:p>
            <a:pPr algn="ctr" eaLnBrk="1" hangingPunct="1"/>
            <a:r>
              <a:rPr lang="en-US" altLang="en-US" sz="3000">
                <a:latin typeface="Cambria" panose="02040503050406030204" pitchFamily="18" charset="0"/>
                <a:cs typeface="Arial" panose="020B0604020202020204" pitchFamily="34" charset="0"/>
              </a:rPr>
              <a:t>does </a:t>
            </a:r>
            <a:r>
              <a:rPr lang="en-US" altLang="en-US" sz="3000" b="1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adding visualization to the text</a:t>
            </a:r>
            <a:r>
              <a:rPr lang="en-US" altLang="en-US" sz="300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>
                <a:latin typeface="Cambria" panose="02040503050406030204" pitchFamily="18" charset="0"/>
                <a:cs typeface="Arial" panose="020B0604020202020204" pitchFamily="34" charset="0"/>
              </a:rPr>
              <a:t>help?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Visualization Aids</a:t>
            </a:r>
            <a:endParaRPr lang="en-US" baseline="30000" dirty="0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352742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33488"/>
            <a:ext cx="3617913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941763"/>
            <a:ext cx="4724400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Box 6"/>
          <p:cNvSpPr txBox="1">
            <a:spLocks noChangeArrowheads="1"/>
          </p:cNvSpPr>
          <p:nvPr/>
        </p:nvSpPr>
        <p:spPr bwMode="auto">
          <a:xfrm>
            <a:off x="0" y="6581775"/>
            <a:ext cx="769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Ottley et al., Visually Communicating Bayesian Statistics to Laypersons. Tufts CS Tech Report, 2012.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Experimental Design</a:t>
            </a:r>
            <a:endParaRPr lang="en-US" dirty="0">
              <a:solidFill>
                <a:srgbClr val="0E345A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595313" y="2114550"/>
            <a:ext cx="4891087" cy="3336925"/>
          </a:xfrm>
        </p:spPr>
        <p:txBody>
          <a:bodyPr/>
          <a:lstStyle/>
          <a:p>
            <a:r>
              <a:rPr lang="en-US" altLang="en-US" sz="2500" smtClean="0"/>
              <a:t>6 conditions</a:t>
            </a:r>
          </a:p>
          <a:p>
            <a:r>
              <a:rPr lang="en-US" altLang="en-US" sz="2500" smtClean="0"/>
              <a:t>377 participants</a:t>
            </a:r>
          </a:p>
          <a:p>
            <a:r>
              <a:rPr lang="en-US" altLang="en-US" sz="2500" smtClean="0"/>
              <a:t>Between subjects experiment</a:t>
            </a:r>
          </a:p>
          <a:p>
            <a:r>
              <a:rPr lang="en-US" altLang="en-US" sz="2500" smtClean="0"/>
              <a:t>Also measured </a:t>
            </a:r>
            <a:r>
              <a:rPr lang="en-US" altLang="en-US" sz="2500" smtClean="0">
                <a:solidFill>
                  <a:srgbClr val="C00000"/>
                </a:solidFill>
              </a:rPr>
              <a:t>spatial ability</a:t>
            </a:r>
            <a:r>
              <a:rPr lang="en-US" altLang="en-US" sz="2500" smtClean="0"/>
              <a:t>, </a:t>
            </a:r>
            <a:r>
              <a:rPr lang="en-US" altLang="en-US" sz="2500" smtClean="0">
                <a:solidFill>
                  <a:srgbClr val="C00000"/>
                </a:solidFill>
              </a:rPr>
              <a:t>numeracy</a:t>
            </a:r>
          </a:p>
        </p:txBody>
      </p:sp>
      <p:pic>
        <p:nvPicPr>
          <p:cNvPr id="40964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4724400"/>
            <a:ext cx="4246562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ttp://www.psychometric-success.com/images/clip_image001_0048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52600"/>
            <a:ext cx="33797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4198938"/>
            <a:ext cx="15541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473700" y="5705475"/>
            <a:ext cx="3200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/>
              <a:t>A dice has sides of 1.2cm. What is its volume in cubic mm?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Initial Results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703805" y="1827862"/>
          <a:ext cx="7272806" cy="4953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Separated by Spatial Ability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5624513"/>
            <a:ext cx="2133600" cy="274637"/>
          </a:xfrm>
        </p:spPr>
        <p:txBody>
          <a:bodyPr lIns="87919" tIns="43960" rIns="87919" bIns="43960"/>
          <a:lstStyle/>
          <a:p>
            <a:pPr>
              <a:defRPr/>
            </a:pPr>
            <a:fld id="{7807AF45-B30E-4465-916C-FA2365675123}" type="slidenum">
              <a:rPr lang="en-US"/>
              <a:pPr>
                <a:defRPr/>
              </a:pPr>
              <a:t>24</a:t>
            </a:fld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0" y="1677559"/>
          <a:ext cx="7655128" cy="5104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5061" name="Group 11"/>
          <p:cNvGrpSpPr>
            <a:grpSpLocks/>
          </p:cNvGrpSpPr>
          <p:nvPr/>
        </p:nvGrpSpPr>
        <p:grpSpPr bwMode="auto">
          <a:xfrm>
            <a:off x="7208838" y="1282700"/>
            <a:ext cx="1924050" cy="576263"/>
            <a:chOff x="11302182" y="825611"/>
            <a:chExt cx="3080675" cy="923491"/>
          </a:xfrm>
        </p:grpSpPr>
        <p:sp>
          <p:nvSpPr>
            <p:cNvPr id="4" name="Rectangle 3"/>
            <p:cNvSpPr/>
            <p:nvPr/>
          </p:nvSpPr>
          <p:spPr>
            <a:xfrm>
              <a:off x="11302182" y="932461"/>
              <a:ext cx="274516" cy="274757"/>
            </a:xfrm>
            <a:prstGeom prst="rect">
              <a:avLst/>
            </a:prstGeom>
            <a:solidFill>
              <a:srgbClr val="91D4EF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307266" y="1316613"/>
              <a:ext cx="274516" cy="274757"/>
            </a:xfrm>
            <a:prstGeom prst="rect">
              <a:avLst/>
            </a:prstGeom>
            <a:solidFill>
              <a:srgbClr val="0E345A"/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sp>
          <p:nvSpPr>
            <p:cNvPr id="45064" name="TextBox 9"/>
            <p:cNvSpPr txBox="1">
              <a:spLocks noChangeArrowheads="1"/>
            </p:cNvSpPr>
            <p:nvPr/>
          </p:nvSpPr>
          <p:spPr bwMode="auto">
            <a:xfrm>
              <a:off x="11577331" y="825611"/>
              <a:ext cx="2732031" cy="517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Arial" panose="020B0604020202020204" pitchFamily="34" charset="0"/>
                  <a:cs typeface="Arial" panose="020B0604020202020204" pitchFamily="34" charset="0"/>
                </a:rPr>
                <a:t>Low spatial-ability</a:t>
              </a:r>
            </a:p>
          </p:txBody>
        </p:sp>
        <p:sp>
          <p:nvSpPr>
            <p:cNvPr id="45065" name="TextBox 10"/>
            <p:cNvSpPr txBox="1">
              <a:spLocks noChangeArrowheads="1"/>
            </p:cNvSpPr>
            <p:nvPr/>
          </p:nvSpPr>
          <p:spPr bwMode="auto">
            <a:xfrm>
              <a:off x="11581576" y="1232038"/>
              <a:ext cx="2801281" cy="517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Arial" panose="020B0604020202020204" pitchFamily="34" charset="0"/>
                  <a:cs typeface="Arial" panose="020B0604020202020204" pitchFamily="34" charset="0"/>
                </a:rPr>
                <a:t>High spatial-ability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“Storytelling” Visualization</a:t>
            </a:r>
            <a:endParaRPr lang="en-US" dirty="0">
              <a:solidFill>
                <a:srgbClr val="0E345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27838" y="5510213"/>
            <a:ext cx="2133600" cy="274637"/>
          </a:xfrm>
        </p:spPr>
        <p:txBody>
          <a:bodyPr lIns="87919" tIns="43960" rIns="87919" bIns="43960"/>
          <a:lstStyle/>
          <a:p>
            <a:pPr>
              <a:defRPr/>
            </a:pPr>
            <a:fld id="{92C01FF7-18F5-45F8-A353-5AC130CA0EED}" type="slidenum">
              <a:rPr lang="en-US"/>
              <a:pPr>
                <a:defRPr/>
              </a:pPr>
              <a:t>25</a:t>
            </a:fld>
            <a:endParaRPr lang="en-US"/>
          </a:p>
        </p:txBody>
      </p:sp>
      <p:pic>
        <p:nvPicPr>
          <p:cNvPr id="6" name="Picture 5" descr="iconArray_popul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2057400"/>
            <a:ext cx="41957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conArray_haveDisea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3581400"/>
            <a:ext cx="419576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conArray_testPositiv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5446713"/>
            <a:ext cx="41910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iconArray_popul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2057400"/>
            <a:ext cx="41957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testPostiv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3" y="3359150"/>
            <a:ext cx="4186237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iconArray_testPositiv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3" y="5100638"/>
            <a:ext cx="41910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>
            <a:stCxn id="2" idx="2"/>
          </p:cNvCxnSpPr>
          <p:nvPr/>
        </p:nvCxnSpPr>
        <p:spPr>
          <a:xfrm>
            <a:off x="4572000" y="1920875"/>
            <a:ext cx="76200" cy="38639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39913"/>
            <a:ext cx="37623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3384550"/>
            <a:ext cx="4708525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138738"/>
            <a:ext cx="46021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Adding User Interaction</a:t>
            </a:r>
            <a:endParaRPr lang="en-US" dirty="0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609600" y="5132388"/>
            <a:ext cx="8229600" cy="639762"/>
          </a:xfrm>
        </p:spPr>
        <p:txBody>
          <a:bodyPr/>
          <a:lstStyle/>
          <a:p>
            <a:r>
              <a:rPr lang="en-US" altLang="en-US" sz="2400" smtClean="0"/>
              <a:t>Tsai, Miller, Kirlik (2011), HFES</a:t>
            </a:r>
          </a:p>
        </p:txBody>
      </p:sp>
      <p:pic>
        <p:nvPicPr>
          <p:cNvPr id="4915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600"/>
            <a:ext cx="667543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The Effect of Interaction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018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719263"/>
            <a:ext cx="8001000" cy="440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Quick Recap: Individual Differences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257800" cy="5105400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 static visualization, by itself, is limited in helping users </a:t>
            </a:r>
            <a:r>
              <a:rPr lang="en-US" dirty="0" smtClean="0">
                <a:solidFill>
                  <a:srgbClr val="C00000"/>
                </a:solidFill>
              </a:rPr>
              <a:t>reason</a:t>
            </a:r>
            <a:r>
              <a:rPr lang="en-US" dirty="0" smtClean="0"/>
              <a:t> with the information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Users with </a:t>
            </a:r>
            <a:r>
              <a:rPr lang="en-US" dirty="0">
                <a:solidFill>
                  <a:srgbClr val="C00000"/>
                </a:solidFill>
              </a:rPr>
              <a:t>low spatial </a:t>
            </a:r>
            <a:r>
              <a:rPr lang="en-US" dirty="0"/>
              <a:t>ability have particular trouble following an “unfamiliar” reasoning </a:t>
            </a:r>
            <a:r>
              <a:rPr lang="en-US" dirty="0" smtClean="0"/>
              <a:t>path (such as storytelling)</a:t>
            </a:r>
            <a:endParaRPr lang="en-US" dirty="0"/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Interactions allow different users to construct </a:t>
            </a:r>
            <a:r>
              <a:rPr lang="en-US" dirty="0" smtClean="0">
                <a:solidFill>
                  <a:srgbClr val="C00000"/>
                </a:solidFill>
              </a:rPr>
              <a:t>reasoning paths</a:t>
            </a:r>
            <a:r>
              <a:rPr lang="en-US" dirty="0" smtClean="0"/>
              <a:t> that are suitable to them</a:t>
            </a:r>
          </a:p>
          <a:p>
            <a:pPr lvl="4"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Question, how do we know that interactions actually reflect the user’s </a:t>
            </a:r>
            <a:r>
              <a:rPr lang="en-US" dirty="0" smtClean="0">
                <a:solidFill>
                  <a:srgbClr val="C00000"/>
                </a:solidFill>
              </a:rPr>
              <a:t>reasoning process</a:t>
            </a:r>
            <a:r>
              <a:rPr lang="en-US" dirty="0" smtClean="0"/>
              <a:t>?</a:t>
            </a:r>
          </a:p>
          <a:p>
            <a:pPr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Picture 2" descr="http://t0.gstatic.com/images?q=tbn:ANd9GcQ4UnhTsQZvyd13tSqnXN6hSjaX_SMuxP-Dq3kHtObbLa-XRfjsY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733800"/>
            <a:ext cx="31400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2" descr="http://t2.gstatic.com/images?q=tbn:ANd9GcRzIH6rYskn6cLam4OBzby4LGarXZgJZcqCHm3VDmKVgke6Qw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613" y="1417638"/>
            <a:ext cx="332263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83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Interactions: An Extension of Thought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47800"/>
            <a:ext cx="8305800" cy="9144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Goal: determine if a user’s reasoning and intent are reflected in a user’s interactions.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85800" y="27432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Analysts</a:t>
            </a:r>
          </a:p>
        </p:txBody>
      </p:sp>
      <p:sp>
        <p:nvSpPr>
          <p:cNvPr id="11" name="Oval 10"/>
          <p:cNvSpPr/>
          <p:nvPr/>
        </p:nvSpPr>
        <p:spPr>
          <a:xfrm>
            <a:off x="7086600" y="25146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Grad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Students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(Coders)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581400" y="5334000"/>
            <a:ext cx="1905000" cy="1066800"/>
          </a:xfrm>
          <a:prstGeom prst="roundRect">
            <a:avLst/>
          </a:prstGeom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Logged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(semantic)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Interactions</a:t>
            </a:r>
          </a:p>
        </p:txBody>
      </p:sp>
      <p:sp>
        <p:nvSpPr>
          <p:cNvPr id="18" name="Oval 17"/>
          <p:cNvSpPr/>
          <p:nvPr/>
        </p:nvSpPr>
        <p:spPr>
          <a:xfrm>
            <a:off x="3657600" y="2667000"/>
            <a:ext cx="15240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Compare!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(manually)</a:t>
            </a:r>
          </a:p>
        </p:txBody>
      </p:sp>
      <p:cxnSp>
        <p:nvCxnSpPr>
          <p:cNvPr id="21" name="Straight Arrow Connector 20"/>
          <p:cNvCxnSpPr>
            <a:stCxn id="10" idx="4"/>
            <a:endCxn id="73" idx="0"/>
          </p:cNvCxnSpPr>
          <p:nvPr/>
        </p:nvCxnSpPr>
        <p:spPr>
          <a:xfrm rot="16200000" flipH="1">
            <a:off x="865188" y="4506912"/>
            <a:ext cx="990600" cy="53975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73" idx="3"/>
            <a:endCxn id="0" idx="1"/>
          </p:cNvCxnSpPr>
          <p:nvPr/>
        </p:nvCxnSpPr>
        <p:spPr>
          <a:xfrm>
            <a:off x="2470150" y="5699125"/>
            <a:ext cx="1111250" cy="168275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0" idx="3"/>
            <a:endCxn id="10243" idx="1"/>
          </p:cNvCxnSpPr>
          <p:nvPr/>
        </p:nvCxnSpPr>
        <p:spPr>
          <a:xfrm flipV="1">
            <a:off x="5486400" y="5721350"/>
            <a:ext cx="1066800" cy="14605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1" idx="4"/>
            <a:endCxn id="10243" idx="0"/>
          </p:cNvCxnSpPr>
          <p:nvPr/>
        </p:nvCxnSpPr>
        <p:spPr>
          <a:xfrm rot="16200000" flipH="1">
            <a:off x="7131050" y="4413250"/>
            <a:ext cx="1219200" cy="127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>
            <a:off x="2286000" y="3962400"/>
            <a:ext cx="1447800" cy="990600"/>
          </a:xfrm>
          <a:prstGeom prst="roundRect">
            <a:avLst/>
          </a:prstGeom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Strategies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Methods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Findings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5029200" y="3962400"/>
            <a:ext cx="1524000" cy="990600"/>
          </a:xfrm>
          <a:prstGeom prst="roundRect">
            <a:avLst/>
          </a:prstGeom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Guesses of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Analysts’ thinking</a:t>
            </a:r>
          </a:p>
        </p:txBody>
      </p:sp>
      <p:cxnSp>
        <p:nvCxnSpPr>
          <p:cNvPr id="63" name="Straight Arrow Connector 62"/>
          <p:cNvCxnSpPr>
            <a:stCxn id="10" idx="5"/>
            <a:endCxn id="0" idx="1"/>
          </p:cNvCxnSpPr>
          <p:nvPr/>
        </p:nvCxnSpPr>
        <p:spPr>
          <a:xfrm rot="16200000" flipH="1">
            <a:off x="1733550" y="3905250"/>
            <a:ext cx="609600" cy="4953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11" idx="2"/>
            <a:endCxn id="0" idx="3"/>
          </p:cNvCxnSpPr>
          <p:nvPr/>
        </p:nvCxnSpPr>
        <p:spPr>
          <a:xfrm rot="10800000" flipV="1">
            <a:off x="6553200" y="3162300"/>
            <a:ext cx="533400" cy="12954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0" idx="0"/>
            <a:endCxn id="18" idx="2"/>
          </p:cNvCxnSpPr>
          <p:nvPr/>
        </p:nvCxnSpPr>
        <p:spPr>
          <a:xfrm rot="5400000" flipH="1" flipV="1">
            <a:off x="3028950" y="3333750"/>
            <a:ext cx="609600" cy="6477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0" idx="0"/>
            <a:endCxn id="18" idx="6"/>
          </p:cNvCxnSpPr>
          <p:nvPr/>
        </p:nvCxnSpPr>
        <p:spPr>
          <a:xfrm rot="16200000" flipV="1">
            <a:off x="5181600" y="3352800"/>
            <a:ext cx="609600" cy="6096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029200"/>
            <a:ext cx="216535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029200"/>
            <a:ext cx="2387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" name="TextBox 112"/>
          <p:cNvSpPr txBox="1">
            <a:spLocks noChangeArrowheads="1"/>
          </p:cNvSpPr>
          <p:nvPr/>
        </p:nvSpPr>
        <p:spPr bwMode="auto">
          <a:xfrm>
            <a:off x="838200" y="6324600"/>
            <a:ext cx="909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/>
              <a:t>WireVis</a:t>
            </a:r>
          </a:p>
        </p:txBody>
      </p:sp>
      <p:sp>
        <p:nvSpPr>
          <p:cNvPr id="116" name="TextBox 115"/>
          <p:cNvSpPr txBox="1">
            <a:spLocks noChangeArrowheads="1"/>
          </p:cNvSpPr>
          <p:nvPr/>
        </p:nvSpPr>
        <p:spPr bwMode="auto">
          <a:xfrm>
            <a:off x="6750050" y="6386513"/>
            <a:ext cx="1917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/>
              <a:t>Interaction-Log Vis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8" grpId="0" animBg="1"/>
      <p:bldP spid="113" grpId="0"/>
      <p:bldP spid="1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Financial Fraud – A Case Study for Visual Analytics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4495800" cy="5181600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Problems: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Automated approach can only detect </a:t>
            </a:r>
            <a:r>
              <a:rPr lang="en-US" dirty="0">
                <a:solidFill>
                  <a:srgbClr val="C00000"/>
                </a:solidFill>
              </a:rPr>
              <a:t>known patterns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Bad guys are smart: patterns are constantly </a:t>
            </a:r>
            <a:r>
              <a:rPr lang="en-US" dirty="0">
                <a:solidFill>
                  <a:srgbClr val="C00000"/>
                </a:solidFill>
              </a:rPr>
              <a:t>changing</a:t>
            </a:r>
          </a:p>
          <a:p>
            <a:pPr lvl="4"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Previous methods: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10 analysts monitoring and analyzing all transactions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Using SQL queries and </a:t>
            </a:r>
            <a:r>
              <a:rPr lang="en-US" dirty="0">
                <a:solidFill>
                  <a:srgbClr val="C00000"/>
                </a:solidFill>
              </a:rPr>
              <a:t>spreadsheet-like</a:t>
            </a:r>
            <a:r>
              <a:rPr lang="en-US" dirty="0"/>
              <a:t> interfaces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Limited time scale (2 weeks)</a:t>
            </a:r>
          </a:p>
        </p:txBody>
      </p:sp>
      <p:pic>
        <p:nvPicPr>
          <p:cNvPr id="10244" name="Picture 2" descr="http://images.clipartpanda.com/theft-clipart-burgl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1828800"/>
            <a:ext cx="3619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What’s in a User’s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00600"/>
            <a:ext cx="8229600" cy="1401763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From this experiment, we find that interactions contains at least: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60% of the (high level) strategies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60% of the (mid level) methods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79% of the (low level) findings</a:t>
            </a:r>
            <a:endParaRPr lang="en-US" dirty="0"/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5286375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Box 5"/>
          <p:cNvSpPr txBox="1">
            <a:spLocks noChangeArrowheads="1"/>
          </p:cNvSpPr>
          <p:nvPr/>
        </p:nvSpPr>
        <p:spPr bwMode="auto">
          <a:xfrm>
            <a:off x="381000" y="6396038"/>
            <a:ext cx="853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R. Chang et al., Recovering Reasoning  Process From User Interactions.  IEEE Computer Graphics and Applications, 2009.</a:t>
            </a:r>
          </a:p>
          <a:p>
            <a:pPr eaLnBrk="1" hangingPunct="1"/>
            <a:r>
              <a:rPr lang="en-US" altLang="en-US" sz="1200"/>
              <a:t>R. Chang et al., Evaluating the Relationship Between User Interaction and Financial Visual Analysis.  IEEE Symposium on VAST, 2009.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Finding Waldo: Can we Automate?</a:t>
            </a:r>
            <a:endParaRPr lang="en-US" dirty="0"/>
          </a:p>
        </p:txBody>
      </p:sp>
      <p:pic>
        <p:nvPicPr>
          <p:cNvPr id="5427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0"/>
            <a:ext cx="7543800" cy="38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76700" y="2290763"/>
            <a:ext cx="381000" cy="27463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114800" y="366713"/>
            <a:ext cx="2260600" cy="191928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457700" y="2336800"/>
            <a:ext cx="4059238" cy="2286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133600" y="4953000"/>
            <a:ext cx="381000" cy="27463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457200" y="3276600"/>
            <a:ext cx="1676400" cy="16764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514600" y="3276600"/>
            <a:ext cx="228600" cy="16764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19100" y="1350963"/>
            <a:ext cx="8229600" cy="1066800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Google-Maps style interface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Left, Right, Up, Down, Zoom In, Zoom Out, Found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12888"/>
            <a:ext cx="2286000" cy="1763712"/>
          </a:xfrm>
          <a:prstGeom prst="rect">
            <a:avLst/>
          </a:prstGeom>
          <a:noFill/>
          <a:ln w="508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366713"/>
            <a:ext cx="2141538" cy="1970087"/>
          </a:xfrm>
          <a:prstGeom prst="rect">
            <a:avLst/>
          </a:prstGeom>
          <a:noFill/>
          <a:ln w="508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2455863"/>
            <a:ext cx="4062413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876300" y="2455863"/>
            <a:ext cx="3238500" cy="2444750"/>
            <a:chOff x="833764" y="1805353"/>
            <a:chExt cx="3403489" cy="3910869"/>
          </a:xfrm>
        </p:grpSpPr>
        <p:pic>
          <p:nvPicPr>
            <p:cNvPr id="5530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764" y="1805353"/>
              <a:ext cx="3403489" cy="3349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6" name="TextBox 3"/>
            <p:cNvSpPr txBox="1">
              <a:spLocks noChangeArrowheads="1"/>
            </p:cNvSpPr>
            <p:nvPr/>
          </p:nvSpPr>
          <p:spPr bwMode="auto">
            <a:xfrm>
              <a:off x="1456077" y="5346890"/>
              <a:ext cx="215886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Fast completion time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Pilot Visualization – Completion Time</a:t>
            </a:r>
            <a:endParaRPr lang="en-US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105400" y="2455863"/>
            <a:ext cx="3238500" cy="2420937"/>
            <a:chOff x="4968855" y="1785068"/>
            <a:chExt cx="3413145" cy="3931154"/>
          </a:xfrm>
        </p:grpSpPr>
        <p:pic>
          <p:nvPicPr>
            <p:cNvPr id="5530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855" y="1785068"/>
              <a:ext cx="3413145" cy="3396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4" name="TextBox 6"/>
            <p:cNvSpPr txBox="1">
              <a:spLocks noChangeArrowheads="1"/>
            </p:cNvSpPr>
            <p:nvPr/>
          </p:nvSpPr>
          <p:spPr bwMode="auto">
            <a:xfrm>
              <a:off x="5595996" y="5346890"/>
              <a:ext cx="222926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Slow completion time</a:t>
              </a:r>
            </a:p>
          </p:txBody>
        </p:sp>
      </p:grpSp>
      <p:sp>
        <p:nvSpPr>
          <p:cNvPr id="55302" name="TextBox 10"/>
          <p:cNvSpPr txBox="1">
            <a:spLocks noChangeArrowheads="1"/>
          </p:cNvSpPr>
          <p:nvPr/>
        </p:nvSpPr>
        <p:spPr bwMode="auto">
          <a:xfrm>
            <a:off x="0" y="6553200"/>
            <a:ext cx="769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Eli Brown et al., Where’s Waldo. IEEE VAST 2014, Conditionally Accepted.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Post-hoc Analysis Results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153400" cy="2225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</a:tblGrid>
              <a:tr h="370946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Mean Split (50% Fast, 50% Slow)</a:t>
                      </a:r>
                      <a:endParaRPr lang="en-US" sz="1800" dirty="0"/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Data Representation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Classification Accuracy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Method</a:t>
                      </a:r>
                      <a:endParaRPr lang="en-U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State Space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72%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SVM</a:t>
                      </a:r>
                      <a:endParaRPr lang="en-U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Edge Space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63%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SVM</a:t>
                      </a:r>
                      <a:endParaRPr lang="en-U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Action Sequence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77%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Decision</a:t>
                      </a:r>
                      <a:r>
                        <a:rPr lang="en-US" sz="1800" baseline="0" dirty="0" smtClean="0"/>
                        <a:t> Tree</a:t>
                      </a:r>
                      <a:endParaRPr lang="en-U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Mouse Event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62%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SVM</a:t>
                      </a:r>
                      <a:endParaRPr lang="en-US" sz="1800" dirty="0"/>
                    </a:p>
                  </a:txBody>
                  <a:tcPr marT="45733" marB="45733"/>
                </a:tc>
              </a:tr>
            </a:tbl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457200" y="3962400"/>
          <a:ext cx="8153400" cy="2225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</a:tblGrid>
              <a:tr h="370946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Fast vs. Slow Split (Mean+0.5</a:t>
                      </a:r>
                      <a:r>
                        <a:rPr lang="el-GR" sz="1800" baseline="0" dirty="0" smtClean="0"/>
                        <a:t>σ</a:t>
                      </a:r>
                      <a:r>
                        <a:rPr lang="en-US" sz="1800" baseline="0" dirty="0" smtClean="0"/>
                        <a:t>=Fast, Mean-0.5</a:t>
                      </a:r>
                      <a:r>
                        <a:rPr lang="el-GR" sz="1800" baseline="0" dirty="0" smtClean="0"/>
                        <a:t>σ</a:t>
                      </a:r>
                      <a:r>
                        <a:rPr lang="en-US" sz="1800" baseline="0" dirty="0" smtClean="0"/>
                        <a:t>=Slow)</a:t>
                      </a:r>
                      <a:endParaRPr lang="en-US" sz="1800" dirty="0"/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Data Representation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Classification Accuracy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Method</a:t>
                      </a:r>
                      <a:endParaRPr lang="en-U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State Space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96%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SVM</a:t>
                      </a:r>
                      <a:endParaRPr lang="en-U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Edge Space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83%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SVM</a:t>
                      </a:r>
                      <a:endParaRPr lang="en-U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Action Sequence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79%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Decision</a:t>
                      </a:r>
                      <a:r>
                        <a:rPr lang="en-US" sz="1800" baseline="0" dirty="0" smtClean="0"/>
                        <a:t> Tree</a:t>
                      </a:r>
                      <a:endParaRPr lang="en-U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Mouse Event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79%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SVM</a:t>
                      </a:r>
                      <a:endParaRPr lang="en-US" sz="1800" dirty="0"/>
                    </a:p>
                  </a:txBody>
                  <a:tcPr marT="45733" marB="45733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“Real-Time” Prediction </a:t>
            </a:r>
            <a:br>
              <a:rPr lang="en-US" dirty="0" smtClean="0"/>
            </a:br>
            <a:r>
              <a:rPr lang="en-US" dirty="0" smtClean="0"/>
              <a:t>(Limited Time Observation)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1447800"/>
            <a:ext cx="4038600" cy="2454275"/>
          </a:xfrm>
          <a:ln>
            <a:solidFill>
              <a:schemeClr val="tx1"/>
            </a:solidFill>
          </a:ln>
        </p:spPr>
        <p:txBody>
          <a:bodyPr rtlCol="0">
            <a:normAutofit fontScale="925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State-Based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Linear SVM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 smtClean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Accuracy: ~70%</a:t>
            </a:r>
            <a:endParaRPr lang="en-US" dirty="0"/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1447800"/>
            <a:ext cx="408305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4054475"/>
            <a:ext cx="408305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648200" y="4098925"/>
            <a:ext cx="4038600" cy="24542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Interaction Sequences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N-Gram + Decision Tree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Accuracy: ~80%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Predicting a </a:t>
            </a:r>
            <a:r>
              <a:rPr lang="en-US" dirty="0" smtClean="0"/>
              <a:t>User’s Personality</a:t>
            </a:r>
            <a:endParaRPr lang="en-US" dirty="0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885825" y="2590800"/>
            <a:ext cx="3300413" cy="2820988"/>
            <a:chOff x="885526" y="1859321"/>
            <a:chExt cx="3299961" cy="3856901"/>
          </a:xfrm>
        </p:grpSpPr>
        <p:sp>
          <p:nvSpPr>
            <p:cNvPr id="58376" name="TextBox 3"/>
            <p:cNvSpPr txBox="1">
              <a:spLocks noChangeArrowheads="1"/>
            </p:cNvSpPr>
            <p:nvPr/>
          </p:nvSpPr>
          <p:spPr bwMode="auto">
            <a:xfrm>
              <a:off x="1272788" y="5346890"/>
              <a:ext cx="252543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External Locus of Control</a:t>
              </a:r>
            </a:p>
          </p:txBody>
        </p:sp>
        <p:pic>
          <p:nvPicPr>
            <p:cNvPr id="5837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526" y="1859321"/>
              <a:ext cx="3299961" cy="324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135563" y="2590800"/>
            <a:ext cx="3281362" cy="2819400"/>
            <a:chOff x="5135395" y="1859322"/>
            <a:chExt cx="3282245" cy="3856060"/>
          </a:xfrm>
        </p:grpSpPr>
        <p:sp>
          <p:nvSpPr>
            <p:cNvPr id="58374" name="TextBox 6"/>
            <p:cNvSpPr txBox="1">
              <a:spLocks noChangeArrowheads="1"/>
            </p:cNvSpPr>
            <p:nvPr/>
          </p:nvSpPr>
          <p:spPr bwMode="auto">
            <a:xfrm>
              <a:off x="5531240" y="5346050"/>
              <a:ext cx="249055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Internal Locus of Control</a:t>
              </a:r>
            </a:p>
          </p:txBody>
        </p:sp>
        <p:pic>
          <p:nvPicPr>
            <p:cNvPr id="5837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395" y="1859322"/>
              <a:ext cx="3282245" cy="3294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373" name="TextBox 7"/>
          <p:cNvSpPr txBox="1">
            <a:spLocks noChangeArrowheads="1"/>
          </p:cNvSpPr>
          <p:nvPr/>
        </p:nvSpPr>
        <p:spPr bwMode="auto">
          <a:xfrm>
            <a:off x="0" y="6457950"/>
            <a:ext cx="769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000"/>
              <a:t>Ottley et al., How locus of control inﬂuences compatibility with visualization style. IEEE VAST , 2011.</a:t>
            </a:r>
          </a:p>
          <a:p>
            <a:pPr eaLnBrk="1" hangingPunct="1"/>
            <a:r>
              <a:rPr lang="en-US" altLang="en-US" sz="1000"/>
              <a:t>Ottley et al., Understanding visualization by understanding individual users. IEEE CG&amp;A, 2012.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Predicting Users’ Personality Traits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0"/>
            <a:ext cx="8229600" cy="1554163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Noisy data, but can detect the users’ individual traits “Extraversion”, “Neuroticism”, and “Locus of Control” at ~60% accuracy by analyzing the user’s interactions alone.</a:t>
            </a:r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684338"/>
            <a:ext cx="40751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667250" y="1676400"/>
            <a:ext cx="4038600" cy="24542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Predicting user’s “Extraversion”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Linear SVM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Accuracy: ~60%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Quick Recap: Interaction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257800" cy="5105400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 user’s interactions reflect a great deal of the user’s </a:t>
            </a:r>
            <a:r>
              <a:rPr lang="en-US" dirty="0" smtClean="0">
                <a:solidFill>
                  <a:srgbClr val="C00000"/>
                </a:solidFill>
              </a:rPr>
              <a:t>reasoning process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Up to 60-80% of the low-level (findings), mid-level (methods), and high-level (strategies) can be manually extracted.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Automated machine learning techniques can be used to </a:t>
            </a:r>
            <a:r>
              <a:rPr lang="en-US" dirty="0" smtClean="0">
                <a:solidFill>
                  <a:srgbClr val="C00000"/>
                </a:solidFill>
              </a:rPr>
              <a:t>classify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C00000"/>
                </a:solidFill>
              </a:rPr>
              <a:t>predict</a:t>
            </a:r>
            <a:r>
              <a:rPr lang="en-US" dirty="0" smtClean="0"/>
              <a:t> a user’s behavior based on their past actions.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026" name="Picture 2" descr="http://c.ymcdn.com/sites/www.improvediagnosis.org/resource/resmgr/Images/criticalthink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00200"/>
            <a:ext cx="2857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images.clipartpanda.com/prediction-clipart-eiMdKx5L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186238"/>
            <a:ext cx="28575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819400"/>
            <a:ext cx="7772400" cy="20796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How to Make Visualizations Interactive for Large Data Exploration?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2200"/>
            <a:ext cx="86264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 smtClean="0"/>
              <a:t>WireVis</a:t>
            </a:r>
            <a:r>
              <a:rPr lang="en-US" dirty="0" smtClean="0"/>
              <a:t> System Architecture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5684838"/>
            <a:ext cx="8229600" cy="868362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Careful engineering is not enough… A </a:t>
            </a:r>
            <a:r>
              <a:rPr lang="en-US" dirty="0" smtClean="0">
                <a:solidFill>
                  <a:srgbClr val="C00000"/>
                </a:solidFill>
              </a:rPr>
              <a:t>new paradigm </a:t>
            </a:r>
            <a:r>
              <a:rPr lang="en-US" dirty="0" smtClean="0"/>
              <a:t>is necessary to support this type of interactive analysis.</a:t>
            </a:r>
            <a:endParaRPr lang="en-US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 smtClean="0"/>
              <a:t>WireVis</a:t>
            </a:r>
            <a:r>
              <a:rPr lang="en-US" dirty="0" smtClean="0"/>
              <a:t>: Financial Fraud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95800" cy="4525963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In collaboration with Bank of America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Visualizes 7 million transactions over 1 year</a:t>
            </a:r>
          </a:p>
          <a:p>
            <a:pPr lvl="4"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 great problem for visual analytics: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C00000"/>
                </a:solidFill>
              </a:rPr>
              <a:t>Ill-defined</a:t>
            </a:r>
            <a:r>
              <a:rPr lang="en-US" dirty="0" smtClean="0"/>
              <a:t> problem (how does one define fraud?)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Limited or no training data (patterns keep changing)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Requires </a:t>
            </a:r>
            <a:r>
              <a:rPr lang="en-US" dirty="0" smtClean="0">
                <a:solidFill>
                  <a:srgbClr val="C00000"/>
                </a:solidFill>
              </a:rPr>
              <a:t>human judgment </a:t>
            </a:r>
            <a:r>
              <a:rPr lang="en-US" dirty="0" smtClean="0"/>
              <a:t>in the end (involves law enforcement agencies)</a:t>
            </a:r>
          </a:p>
          <a:p>
            <a:pPr lvl="1"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0" y="6400800"/>
            <a:ext cx="853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R. Chang et al., Scalable and interactive visual analysis of financial wire transactions for fraud detection. </a:t>
            </a:r>
            <a:r>
              <a:rPr lang="en-US" altLang="en-US" sz="1200" i="1"/>
              <a:t>Information Visualization,</a:t>
            </a:r>
            <a:r>
              <a:rPr lang="en-US" altLang="en-US" sz="1200"/>
              <a:t>2008.</a:t>
            </a:r>
          </a:p>
          <a:p>
            <a:pPr eaLnBrk="1" hangingPunct="1"/>
            <a:r>
              <a:rPr lang="en-US" altLang="en-US" sz="1200"/>
              <a:t>R. Chang et al., Wirevis: Visualization of categorical, time-varying data from financial transactions.  IEEE VAST, 2007.</a:t>
            </a:r>
          </a:p>
        </p:txBody>
      </p:sp>
      <p:pic>
        <p:nvPicPr>
          <p:cNvPr id="12293" name="Picture 2" descr="http://s3.amazonaws.com/media.wbur.org/wordpress/11/files/2011/09/AP100715036990-624x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90700"/>
            <a:ext cx="39624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2292" name="Picture 4" descr="https://encrypted-tbn2.gstatic.com/images?q=tbn:ANd9GcT9yHlq_30feFvpEwL-AdD2jkEKjLLLa24M3_01HLuPs6DWtJIt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947988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Problem Statement</a:t>
            </a:r>
            <a:endParaRPr lang="en-US" dirty="0"/>
          </a:p>
        </p:txBody>
      </p:sp>
      <p:pic>
        <p:nvPicPr>
          <p:cNvPr id="12290" name="Picture 2" descr="https://encrypted-tbn2.gstatic.com/images?q=tbn:ANd9GcR78QBafr7ozpeLwQnTg95U7k723qV_uIJMD73jNmshu02ToZj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0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https://encrypted-tbn2.gstatic.com/images?q=tbn:ANd9GcQmYX-r7w6lY9KxdFV1BlsYS2MSDDLbS8KullTgg0G5_ese9Yum1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581400"/>
            <a:ext cx="165735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urved Connector 4"/>
          <p:cNvCxnSpPr/>
          <p:nvPr/>
        </p:nvCxnSpPr>
        <p:spPr>
          <a:xfrm>
            <a:off x="2057400" y="4019550"/>
            <a:ext cx="1028700" cy="109538"/>
          </a:xfrm>
          <a:prstGeom prst="curvedConnector3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/>
          <p:nvPr/>
        </p:nvCxnSpPr>
        <p:spPr>
          <a:xfrm flipV="1">
            <a:off x="4343400" y="4129088"/>
            <a:ext cx="304800" cy="0"/>
          </a:xfrm>
          <a:prstGeom prst="curvedConnector3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21" name="TextBox 19"/>
          <p:cNvSpPr txBox="1">
            <a:spLocks noChangeArrowheads="1"/>
          </p:cNvSpPr>
          <p:nvPr/>
        </p:nvSpPr>
        <p:spPr bwMode="auto">
          <a:xfrm>
            <a:off x="801688" y="5091113"/>
            <a:ext cx="2997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 dirty="0"/>
              <a:t>Visualization on a</a:t>
            </a:r>
          </a:p>
          <a:p>
            <a:pPr eaLnBrk="1" hangingPunct="1"/>
            <a:r>
              <a:rPr lang="en-US" altLang="en-US" sz="2400" b="1" dirty="0"/>
              <a:t>Commodity Hardware</a:t>
            </a:r>
          </a:p>
        </p:txBody>
      </p:sp>
      <p:sp>
        <p:nvSpPr>
          <p:cNvPr id="64522" name="TextBox 20"/>
          <p:cNvSpPr txBox="1">
            <a:spLocks noChangeArrowheads="1"/>
          </p:cNvSpPr>
          <p:nvPr/>
        </p:nvSpPr>
        <p:spPr bwMode="auto">
          <a:xfrm>
            <a:off x="5478463" y="5078413"/>
            <a:ext cx="23082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/>
              <a:t>Large Data in a</a:t>
            </a:r>
          </a:p>
          <a:p>
            <a:pPr eaLnBrk="1" hangingPunct="1"/>
            <a:r>
              <a:rPr lang="en-US" altLang="en-US" sz="2400" b="1"/>
              <a:t>Data Warehouse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2290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2292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Problem Statement &amp;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15000" cy="4953000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Goal: </a:t>
            </a:r>
            <a:r>
              <a:rPr lang="en-US" dirty="0" smtClean="0">
                <a:solidFill>
                  <a:srgbClr val="C00000"/>
                </a:solidFill>
              </a:rPr>
              <a:t>Guarantee</a:t>
            </a:r>
            <a:r>
              <a:rPr lang="en-US" dirty="0" smtClean="0"/>
              <a:t> a result set to a user’s query within X number of seconds.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Based on HCI research, the </a:t>
            </a:r>
            <a:r>
              <a:rPr lang="en-US" dirty="0" err="1" smtClean="0"/>
              <a:t>upperbound</a:t>
            </a:r>
            <a:r>
              <a:rPr lang="en-US" dirty="0" smtClean="0"/>
              <a:t> for X is 10 seconds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Ideally, we would like to get it down to 500 </a:t>
            </a:r>
            <a:r>
              <a:rPr lang="en-US" dirty="0" err="1" smtClean="0"/>
              <a:t>ms</a:t>
            </a:r>
            <a:r>
              <a:rPr lang="en-US" dirty="0" smtClean="0"/>
              <a:t> or less</a:t>
            </a:r>
          </a:p>
          <a:p>
            <a:pPr lvl="5"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Method: trading accuracy and storage (caching), optimize on </a:t>
            </a:r>
            <a:r>
              <a:rPr lang="en-US" dirty="0" smtClean="0">
                <a:solidFill>
                  <a:srgbClr val="C00000"/>
                </a:solidFill>
              </a:rPr>
              <a:t>minimizing latency</a:t>
            </a:r>
            <a:r>
              <a:rPr lang="en-US" dirty="0" smtClean="0"/>
              <a:t> (user wait time).</a:t>
            </a:r>
          </a:p>
          <a:p>
            <a:pPr lvl="4"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Observation: Waldo experiment results suggests that a user’s interactions are </a:t>
            </a:r>
            <a:r>
              <a:rPr lang="en-US" dirty="0" smtClean="0">
                <a:solidFill>
                  <a:srgbClr val="C00000"/>
                </a:solidFill>
              </a:rPr>
              <a:t>consistent</a:t>
            </a:r>
            <a:r>
              <a:rPr lang="en-US" dirty="0" smtClean="0"/>
              <a:t> (not random) and therefore </a:t>
            </a:r>
            <a:r>
              <a:rPr lang="en-US" dirty="0" smtClean="0">
                <a:solidFill>
                  <a:srgbClr val="C00000"/>
                </a:solidFill>
              </a:rPr>
              <a:t>predictable</a:t>
            </a:r>
            <a:r>
              <a:rPr lang="en-US" dirty="0" smtClean="0"/>
              <a:t>.</a:t>
            </a:r>
          </a:p>
          <a:p>
            <a:pPr lvl="3"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5540" name="Picture 4" descr="https://encrypted-tbn2.gstatic.com/images?q=tbn:ANd9GcT9yHlq_30feFvpEwL-AdD2jkEKjLLLa24M3_01HLuPs6DWtJIt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275" y="1417638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2" descr="http://hotspotpromotion.com/wp-content/uploads/2011/08/iStock_000007651615X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275" y="3736975"/>
            <a:ext cx="2395538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46488"/>
            <a:ext cx="8229600" cy="2982912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In collaboration with MIT (Leilani Battle, Mike Stonebraker)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err="1" smtClean="0"/>
              <a:t>ForeCache</a:t>
            </a:r>
            <a:r>
              <a:rPr lang="en-US" dirty="0" smtClean="0"/>
              <a:t>: Three-tiered architecture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Thin client (visualization)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Backend </a:t>
            </a:r>
            <a:r>
              <a:rPr lang="en-US" dirty="0" smtClean="0"/>
              <a:t>(array-based database)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Fat middleware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dirty="0" smtClean="0"/>
              <a:t>Prediction Algorithms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dirty="0" smtClean="0"/>
              <a:t>Storage Architecture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dirty="0" smtClean="0"/>
              <a:t>Cache Management (Eviction Strategies)</a:t>
            </a: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739900"/>
            <a:ext cx="26162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25613"/>
            <a:ext cx="2605088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19263"/>
            <a:ext cx="26162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Box 6"/>
          <p:cNvSpPr txBox="1">
            <a:spLocks noChangeArrowheads="1"/>
          </p:cNvSpPr>
          <p:nvPr/>
        </p:nvSpPr>
        <p:spPr bwMode="auto">
          <a:xfrm>
            <a:off x="0" y="6581775"/>
            <a:ext cx="853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 dirty="0"/>
              <a:t>R. Chang et al., Dynamic Prefetching of Data Tiles for Interactive Visualization. </a:t>
            </a:r>
            <a:r>
              <a:rPr lang="en-US" altLang="en-US" sz="1200" dirty="0" smtClean="0"/>
              <a:t>SIGMOD </a:t>
            </a:r>
            <a:r>
              <a:rPr lang="en-US" altLang="en-US" sz="1200" dirty="0"/>
              <a:t>2016</a:t>
            </a:r>
          </a:p>
        </p:txBody>
      </p:sp>
      <p:pic>
        <p:nvPicPr>
          <p:cNvPr id="66567" name="Picture 2" descr="http://probcomp.csail.mit.edu/bayesdb/images/mit_csail_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410200"/>
            <a:ext cx="1331913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2" descr="https://avatars2.githubusercontent.com/u/1247632?v=3&amp;s=46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363" y="0"/>
            <a:ext cx="137795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9" name="TextBox 9"/>
          <p:cNvSpPr txBox="1">
            <a:spLocks noChangeArrowheads="1"/>
          </p:cNvSpPr>
          <p:nvPr/>
        </p:nvSpPr>
        <p:spPr bwMode="auto">
          <a:xfrm>
            <a:off x="7437438" y="1230313"/>
            <a:ext cx="1706562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/>
              <a:t>Leilani Battle</a:t>
            </a:r>
          </a:p>
        </p:txBody>
      </p:sp>
      <p:pic>
        <p:nvPicPr>
          <p:cNvPr id="66570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138" y="-9525"/>
            <a:ext cx="1236662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1" name="TextBox 14"/>
          <p:cNvSpPr txBox="1">
            <a:spLocks noChangeArrowheads="1"/>
          </p:cNvSpPr>
          <p:nvPr/>
        </p:nvSpPr>
        <p:spPr bwMode="auto">
          <a:xfrm>
            <a:off x="6019800" y="1243013"/>
            <a:ext cx="170656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/>
              <a:t>Stonebraker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Our Approach: </a:t>
            </a:r>
            <a:br>
              <a:rPr lang="en-US" dirty="0" smtClean="0"/>
            </a:br>
            <a:r>
              <a:rPr lang="en-US" dirty="0" smtClean="0"/>
              <a:t>Predictive Pre-Fetching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Prediction? An Observation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3886200" cy="46481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</a:t>
            </a:r>
            <a:r>
              <a:rPr lang="en-US" dirty="0"/>
              <a:t>number of possible actions is </a:t>
            </a:r>
            <a:r>
              <a:rPr lang="en-US" dirty="0" smtClean="0">
                <a:solidFill>
                  <a:srgbClr val="C00000"/>
                </a:solidFill>
              </a:rPr>
              <a:t>finite</a:t>
            </a:r>
            <a:r>
              <a:rPr lang="en-US" dirty="0" smtClean="0"/>
              <a:t> and the user’s </a:t>
            </a:r>
            <a:r>
              <a:rPr lang="en-US" dirty="0"/>
              <a:t>actions are </a:t>
            </a:r>
            <a:r>
              <a:rPr lang="en-US" dirty="0" smtClean="0">
                <a:solidFill>
                  <a:srgbClr val="C00000"/>
                </a:solidFill>
              </a:rPr>
              <a:t>logical</a:t>
            </a:r>
            <a:r>
              <a:rPr lang="en-US" dirty="0" smtClean="0"/>
              <a:t>.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Logical</a:t>
            </a:r>
            <a:r>
              <a:rPr lang="en-US" dirty="0"/>
              <a:t>: as demonstrated in the Waldo study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Finite</a:t>
            </a:r>
            <a:r>
              <a:rPr lang="en-US" dirty="0" smtClean="0"/>
              <a:t>: count the number of available user actions at any given time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028" y="2438400"/>
            <a:ext cx="4668371" cy="32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33227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066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6553200" cy="661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Predictions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3333750" cy="4648200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Two-tiered approach using Markov</a:t>
            </a:r>
          </a:p>
          <a:p>
            <a:pPr lvl="3"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/>
                </a:solidFill>
              </a:rPr>
              <a:t>First tier: predict what “phase” of analysis the user is in</a:t>
            </a:r>
          </a:p>
          <a:p>
            <a:pPr lvl="3"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Second tier: given a “phase”, use phase-specific models to predict user’s next actions</a:t>
            </a:r>
          </a:p>
        </p:txBody>
      </p:sp>
      <p:pic>
        <p:nvPicPr>
          <p:cNvPr id="6" name="Picture 2" descr="https://rachelshadoan.files.wordpress.com/2012/02/sensemak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223" y="1924563"/>
            <a:ext cx="529305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657600" y="3106271"/>
            <a:ext cx="2438400" cy="2837329"/>
            <a:chOff x="3657600" y="3106271"/>
            <a:chExt cx="2438400" cy="2837329"/>
          </a:xfrm>
        </p:grpSpPr>
        <p:sp>
          <p:nvSpPr>
            <p:cNvPr id="7" name="Oval 6"/>
            <p:cNvSpPr/>
            <p:nvPr/>
          </p:nvSpPr>
          <p:spPr>
            <a:xfrm>
              <a:off x="3657600" y="3657600"/>
              <a:ext cx="2438400" cy="2286000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18300" y="3106271"/>
              <a:ext cx="14307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C00000"/>
                  </a:solidFill>
                </a:rPr>
                <a:t>Foraging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81600" y="2184371"/>
            <a:ext cx="2438400" cy="2772031"/>
            <a:chOff x="3657600" y="3171569"/>
            <a:chExt cx="2438400" cy="2772031"/>
          </a:xfrm>
        </p:grpSpPr>
        <p:sp>
          <p:nvSpPr>
            <p:cNvPr id="14" name="Oval 13"/>
            <p:cNvSpPr/>
            <p:nvPr/>
          </p:nvSpPr>
          <p:spPr>
            <a:xfrm>
              <a:off x="3657600" y="3657600"/>
              <a:ext cx="2438400" cy="2286000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14000" y="3171569"/>
              <a:ext cx="17364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C00000"/>
                  </a:solidFill>
                </a:rPr>
                <a:t>Navigation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554541" y="1357032"/>
            <a:ext cx="2438400" cy="2811461"/>
            <a:chOff x="3657600" y="3132139"/>
            <a:chExt cx="2438400" cy="2811461"/>
          </a:xfrm>
        </p:grpSpPr>
        <p:sp>
          <p:nvSpPr>
            <p:cNvPr id="17" name="Oval 16"/>
            <p:cNvSpPr/>
            <p:nvPr/>
          </p:nvSpPr>
          <p:spPr>
            <a:xfrm>
              <a:off x="3657600" y="3657600"/>
              <a:ext cx="2438400" cy="2286000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855428" y="3132139"/>
              <a:ext cx="20970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 smtClean="0">
                  <a:solidFill>
                    <a:srgbClr val="C00000"/>
                  </a:solidFill>
                </a:rPr>
                <a:t>Sensemaking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9" name="TextBox 19"/>
          <p:cNvSpPr txBox="1">
            <a:spLocks noChangeArrowheads="1"/>
          </p:cNvSpPr>
          <p:nvPr/>
        </p:nvSpPr>
        <p:spPr bwMode="auto">
          <a:xfrm>
            <a:off x="4487140" y="5883088"/>
            <a:ext cx="42052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 dirty="0" smtClean="0"/>
              <a:t>Card-</a:t>
            </a:r>
            <a:r>
              <a:rPr lang="en-US" altLang="en-US" sz="2400" b="1" dirty="0" err="1" smtClean="0"/>
              <a:t>Pirolli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Sensemaking</a:t>
            </a:r>
            <a:r>
              <a:rPr lang="en-US" altLang="en-US" sz="2400" b="1" dirty="0" smtClean="0"/>
              <a:t> Loop</a:t>
            </a:r>
            <a:endParaRPr lang="en-US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90321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Predictions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417638"/>
            <a:ext cx="3482037" cy="5287962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Two-tiered approach using Markov</a:t>
            </a:r>
          </a:p>
          <a:p>
            <a:pPr lvl="3"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First tier: predict what “phase” of analysis the user is in</a:t>
            </a:r>
          </a:p>
          <a:p>
            <a:pPr lvl="3"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/>
                </a:solidFill>
              </a:rPr>
              <a:t>Second tier: given a “phase”, use phase-specific models to predict user’s next actions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momentum, access-frequency, statistical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distrib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SIFT (image-based), etc.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2133600"/>
            <a:ext cx="4825465" cy="3581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67200" y="4191000"/>
            <a:ext cx="457200" cy="4572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851132" y="1510553"/>
            <a:ext cx="259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 dirty="0" smtClean="0"/>
              <a:t>Navigation Phase</a:t>
            </a:r>
            <a:endParaRPr lang="en-US" altLang="en-US" sz="2400" b="1" dirty="0"/>
          </a:p>
        </p:txBody>
      </p:sp>
      <p:sp>
        <p:nvSpPr>
          <p:cNvPr id="21" name="Right Arrow 20"/>
          <p:cNvSpPr/>
          <p:nvPr/>
        </p:nvSpPr>
        <p:spPr>
          <a:xfrm>
            <a:off x="4815168" y="4305300"/>
            <a:ext cx="482868" cy="228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6200000">
            <a:off x="5056971" y="3951807"/>
            <a:ext cx="482868" cy="228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5419429" y="3733800"/>
            <a:ext cx="482868" cy="228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5997547" y="3733800"/>
            <a:ext cx="482868" cy="228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553200" y="3253707"/>
            <a:ext cx="609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6600" b="1" dirty="0" smtClean="0">
                <a:solidFill>
                  <a:srgbClr val="C00000"/>
                </a:solidFill>
              </a:rPr>
              <a:t>?</a:t>
            </a:r>
            <a:endParaRPr lang="en-US" alt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374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F497D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497D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/>
      <p:bldP spid="21" grpId="0" animBg="1"/>
      <p:bldP spid="22" grpId="0" animBg="1"/>
      <p:bldP spid="24" grpId="0" animBg="1"/>
      <p:bldP spid="25" grpId="0" animBg="1"/>
      <p:bldP spid="2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Predictions Accuracy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3352800" cy="495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Comparison against existing techniques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“Random guessing” accuracy is: k/n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n: number of possible user actions</a:t>
            </a:r>
            <a:endParaRPr lang="en-US" sz="1600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k: number of allowed “guesses”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95400"/>
            <a:ext cx="5544896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505" y="4191000"/>
            <a:ext cx="5303095" cy="258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Sculpin: Pre-Computation + Pre-Fetching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ForeCache</a:t>
            </a:r>
            <a:r>
              <a:rPr lang="en-US" dirty="0" smtClean="0"/>
              <a:t> assumes that all data tiles have been materialized or can be materialized in negligible amount of time</a:t>
            </a:r>
          </a:p>
          <a:p>
            <a:pPr lvl="1"/>
            <a:r>
              <a:rPr lang="en-US" dirty="0" smtClean="0"/>
              <a:t>Not true for many data analysis tasks</a:t>
            </a:r>
          </a:p>
          <a:p>
            <a:pPr lvl="3"/>
            <a:endParaRPr lang="en-US" dirty="0"/>
          </a:p>
          <a:p>
            <a:r>
              <a:rPr lang="en-US" dirty="0" smtClean="0"/>
              <a:t>Sculpin relaxes this assumption and combines pre-materialization with “just in time” materialization</a:t>
            </a:r>
          </a:p>
          <a:p>
            <a:pPr lvl="1"/>
            <a:r>
              <a:rPr lang="en-US" dirty="0" smtClean="0"/>
              <a:t>Paper in submission to SIGMOD</a:t>
            </a:r>
          </a:p>
        </p:txBody>
      </p:sp>
    </p:spTree>
    <p:extLst>
      <p:ext uri="{BB962C8B-B14F-4D97-AF65-F5344CB8AC3E}">
        <p14:creationId xmlns:p14="http://schemas.microsoft.com/office/powerpoint/2010/main" val="13672056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424" y="4038600"/>
            <a:ext cx="2012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525" y="542925"/>
            <a:ext cx="5924550" cy="15160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Summary: </a:t>
            </a:r>
            <a:r>
              <a:rPr lang="en-US" dirty="0"/>
              <a:t>Theory Into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5791200" cy="4419600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Interaction is key to exploratory visual analysis and </a:t>
            </a:r>
            <a:r>
              <a:rPr lang="en-US" dirty="0" smtClean="0">
                <a:solidFill>
                  <a:srgbClr val="C00000"/>
                </a:solidFill>
              </a:rPr>
              <a:t>reasoning</a:t>
            </a:r>
          </a:p>
          <a:p>
            <a:pPr lvl="4"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 user’s interactions reflect a their </a:t>
            </a:r>
            <a:r>
              <a:rPr lang="en-US" dirty="0" smtClean="0">
                <a:solidFill>
                  <a:srgbClr val="C00000"/>
                </a:solidFill>
              </a:rPr>
              <a:t>thinking process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C00000"/>
                </a:solidFill>
              </a:rPr>
              <a:t>individual differences</a:t>
            </a:r>
          </a:p>
          <a:p>
            <a:pPr lvl="4"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smtClean="0"/>
              <a:t>Big Data </a:t>
            </a:r>
            <a:r>
              <a:rPr lang="en-US" dirty="0" smtClean="0">
                <a:solidFill>
                  <a:srgbClr val="C00000"/>
                </a:solidFill>
              </a:rPr>
              <a:t>-&gt;&lt;-</a:t>
            </a:r>
            <a:r>
              <a:rPr lang="en-US" dirty="0" smtClean="0"/>
              <a:t> high interactivity</a:t>
            </a:r>
          </a:p>
          <a:p>
            <a:pPr lvl="3"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Developing new system infrastructure to support interactive exploration and analysis is a critically important challenge for the future of visual analytics in the </a:t>
            </a:r>
            <a:r>
              <a:rPr lang="en-US" dirty="0" smtClean="0">
                <a:solidFill>
                  <a:srgbClr val="C00000"/>
                </a:solidFill>
              </a:rPr>
              <a:t>Big Data </a:t>
            </a:r>
            <a:r>
              <a:rPr lang="en-US" dirty="0" smtClean="0"/>
              <a:t>age</a:t>
            </a:r>
          </a:p>
          <a:p>
            <a:pPr lvl="3" fontAlgn="auto">
              <a:spcAft>
                <a:spcPts val="0"/>
              </a:spcAft>
              <a:defRPr/>
            </a:pPr>
            <a:endParaRPr lang="en-US" dirty="0" smtClean="0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504825"/>
            <a:ext cx="2608262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183" y="2255839"/>
            <a:ext cx="2513241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343802"/>
            <a:ext cx="1981200" cy="145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 smtClean="0"/>
              <a:t>WireVis</a:t>
            </a:r>
            <a:r>
              <a:rPr lang="en-US" dirty="0" smtClean="0"/>
              <a:t>: A Visual  Analytics Approach</a:t>
            </a:r>
            <a:endParaRPr lang="en-US" dirty="0"/>
          </a:p>
        </p:txBody>
      </p:sp>
      <p:pic>
        <p:nvPicPr>
          <p:cNvPr id="1331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575550" cy="468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84338" y="2503488"/>
            <a:ext cx="3032125" cy="942975"/>
          </a:xfrm>
          <a:prstGeom prst="rect">
            <a:avLst/>
          </a:prstGeom>
          <a:solidFill>
            <a:srgbClr val="FFFF0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/>
              <a:t>Heatmap View</a:t>
            </a:r>
          </a:p>
          <a:p>
            <a:pPr eaLnBrk="1" hangingPunct="1"/>
            <a:r>
              <a:rPr lang="en-US" altLang="en-US" b="1"/>
              <a:t>(Accounts to Keywords Relationship)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070100" y="5140325"/>
            <a:ext cx="3217863" cy="647700"/>
          </a:xfrm>
          <a:prstGeom prst="rect">
            <a:avLst/>
          </a:prstGeom>
          <a:solidFill>
            <a:srgbClr val="FFFF0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/>
              <a:t>Multiple Temporal View</a:t>
            </a:r>
          </a:p>
          <a:p>
            <a:pPr eaLnBrk="1" hangingPunct="1"/>
            <a:r>
              <a:rPr lang="en-US" altLang="en-US" b="1"/>
              <a:t>(Relationships over Time)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989638" y="2173288"/>
            <a:ext cx="2193925" cy="922337"/>
          </a:xfrm>
          <a:prstGeom prst="rect">
            <a:avLst/>
          </a:prstGeom>
          <a:solidFill>
            <a:srgbClr val="FFFF0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/>
              <a:t>Search by Example (Find Similar Accounts)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435725" y="4100513"/>
            <a:ext cx="2212975" cy="922337"/>
          </a:xfrm>
          <a:prstGeom prst="rect">
            <a:avLst/>
          </a:prstGeom>
          <a:solidFill>
            <a:srgbClr val="FFFF0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/>
              <a:t>Keyword Network</a:t>
            </a:r>
          </a:p>
          <a:p>
            <a:pPr eaLnBrk="1" hangingPunct="1"/>
            <a:r>
              <a:rPr lang="en-US" altLang="en-US" b="1"/>
              <a:t>(Keyword Relationships)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1219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Challenging – lack of ground truth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4340" name="Picture 2" descr="http://www.colaisteiascaigh.ie/site/uploads/evalu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846138"/>
            <a:ext cx="3832225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3001963"/>
            <a:ext cx="8534400" cy="347503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Two types of evaluations: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Grounded Evaluation: real analysts, </a:t>
            </a:r>
            <a:r>
              <a:rPr lang="en-US" dirty="0" smtClean="0">
                <a:solidFill>
                  <a:srgbClr val="C00000"/>
                </a:solidFill>
              </a:rPr>
              <a:t>real data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dirty="0" smtClean="0"/>
              <a:t>Find transactions that existing techniques can find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dirty="0" smtClean="0"/>
              <a:t>Find new transactions that appear suspicious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Controlled Evaluation: real analysts, </a:t>
            </a:r>
            <a:r>
              <a:rPr lang="en-US" dirty="0" smtClean="0">
                <a:solidFill>
                  <a:srgbClr val="C00000"/>
                </a:solidFill>
              </a:rPr>
              <a:t>synthetic data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dirty="0" smtClean="0"/>
              <a:t>Find all injected threat scenarios</a:t>
            </a:r>
          </a:p>
          <a:p>
            <a:pPr lvl="2"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Adoption and Deployment</a:t>
            </a:r>
          </a:p>
          <a:p>
            <a:pPr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962400"/>
            <a:ext cx="2286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Interactive Visualization Systems</a:t>
            </a:r>
            <a:endParaRPr lang="en-US" dirty="0"/>
          </a:p>
        </p:txBody>
      </p:sp>
      <p:sp>
        <p:nvSpPr>
          <p:cNvPr id="15364" name="TextBox 12"/>
          <p:cNvSpPr txBox="1">
            <a:spLocks noChangeArrowheads="1"/>
          </p:cNvSpPr>
          <p:nvPr/>
        </p:nvSpPr>
        <p:spPr bwMode="auto">
          <a:xfrm>
            <a:off x="0" y="6581775"/>
            <a:ext cx="8763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R. Chang et al.,  Two Visualization Tools for Analysis of Agent-Based Simulations in Political Science.  IEEE CG&amp;A, 2012</a:t>
            </a: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43025"/>
            <a:ext cx="24003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343025"/>
            <a:ext cx="2320925" cy="240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33813"/>
            <a:ext cx="2400300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2" descr="https://pbs.twimg.com/profile_images/1342931002/jordan_400x4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0"/>
            <a:ext cx="11176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Political Simulation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latin typeface="+mn-lt"/>
              </a:rPr>
              <a:t>Agent-based analysis</a:t>
            </a:r>
          </a:p>
          <a:p>
            <a:pPr marL="1200150" lvl="2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3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Bridge Maintenance 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Exploring inspection reports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Biomechanical Motion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motion comparison</a:t>
            </a:r>
          </a:p>
          <a:p>
            <a:pPr marL="1657350" lvl="3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Dis-Function: high-dimensional metric learning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High-D Data Exploration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: Interactive PCA</a:t>
            </a:r>
          </a:p>
        </p:txBody>
      </p:sp>
      <p:sp>
        <p:nvSpPr>
          <p:cNvPr id="15370" name="TextBox 13"/>
          <p:cNvSpPr txBox="1">
            <a:spLocks noChangeArrowheads="1"/>
          </p:cNvSpPr>
          <p:nvPr/>
        </p:nvSpPr>
        <p:spPr bwMode="auto">
          <a:xfrm>
            <a:off x="6324600" y="14288"/>
            <a:ext cx="16764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/>
              <a:t>Jordan Crouser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Interactive Visualization Systems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95400"/>
            <a:ext cx="48450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4572000"/>
            <a:ext cx="32639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95800"/>
            <a:ext cx="20526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Box 29"/>
          <p:cNvSpPr txBox="1">
            <a:spLocks noChangeArrowheads="1"/>
          </p:cNvSpPr>
          <p:nvPr/>
        </p:nvSpPr>
        <p:spPr bwMode="auto">
          <a:xfrm>
            <a:off x="0" y="6581775"/>
            <a:ext cx="853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R. Chang et al., An Interactive Visual Analytics  System for Bridge Management</a:t>
            </a:r>
            <a:r>
              <a:rPr lang="en-US" altLang="en-US" sz="1200" i="1"/>
              <a:t>, </a:t>
            </a:r>
            <a:r>
              <a:rPr lang="en-US" altLang="en-US" sz="1200"/>
              <a:t>Journal of Computer Graphics Forum,</a:t>
            </a:r>
            <a:r>
              <a:rPr lang="en-US" altLang="en-US" sz="1200" i="1"/>
              <a:t> </a:t>
            </a:r>
            <a:r>
              <a:rPr lang="en-US" altLang="en-US" sz="1200"/>
              <a:t>2010.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Political Simulation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Agent-based analysis</a:t>
            </a:r>
          </a:p>
          <a:p>
            <a:pPr marL="1200150" lvl="2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3200" dirty="0"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Bridge Maintenance 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latin typeface="+mn-lt"/>
              </a:rPr>
              <a:t>Exploring inspection reports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Biomechanical Motion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motion comparison</a:t>
            </a:r>
          </a:p>
          <a:p>
            <a:pPr marL="1657350" lvl="3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Dis-Function: high-dimensional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High-D Data Exploration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: Interactive PCA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Interactive Visualization Systems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19200"/>
            <a:ext cx="4975225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733800"/>
            <a:ext cx="304800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3" y="3722688"/>
            <a:ext cx="2286000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0" y="6581775"/>
            <a:ext cx="853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R. Chang et al., Interactive Coordinated Multiple-View Visualization of Biomechanical Motion Data</a:t>
            </a:r>
            <a:r>
              <a:rPr lang="en-US" altLang="en-US" sz="1200" i="1"/>
              <a:t>, </a:t>
            </a:r>
            <a:r>
              <a:rPr lang="en-US" altLang="en-US" sz="1200"/>
              <a:t>IEEE Vis (TVCG) 2009.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Political Simulation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Agent-based analysis</a:t>
            </a:r>
          </a:p>
          <a:p>
            <a:pPr marL="1200150" lvl="2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3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Bridge Maintenance 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Exploring inspection reports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Biomechanical Motion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latin typeface="+mn-lt"/>
              </a:rPr>
              <a:t>Interactive motion comparison</a:t>
            </a:r>
          </a:p>
          <a:p>
            <a:pPr marL="1657350" lvl="3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Dis-Function: high-dimensional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High-D Data Exploration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: Interactive PCA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3716</TotalTime>
  <Words>2379</Words>
  <Application>Microsoft Office PowerPoint</Application>
  <PresentationFormat>On-screen Show (4:3)</PresentationFormat>
  <Paragraphs>408</Paragraphs>
  <Slides>49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Cambria</vt:lpstr>
      <vt:lpstr>Times New Roman</vt:lpstr>
      <vt:lpstr>1_Office Theme</vt:lpstr>
      <vt:lpstr>The Need for Interactivity in Visual Analytics Systems</vt:lpstr>
      <vt:lpstr>Financial Fraud – A Case for Visual Analytics</vt:lpstr>
      <vt:lpstr>Financial Fraud – A Case Study for Visual Analytics</vt:lpstr>
      <vt:lpstr>WireVis: Financial Fraud Analysis</vt:lpstr>
      <vt:lpstr>WireVis: A Visual  Analytics Approach</vt:lpstr>
      <vt:lpstr>Evaluation</vt:lpstr>
      <vt:lpstr>Interactive Visualization Systems</vt:lpstr>
      <vt:lpstr>Interactive Visualization Systems</vt:lpstr>
      <vt:lpstr>Interactive Visualization Systems</vt:lpstr>
      <vt:lpstr>Interactive Visualization Systems</vt:lpstr>
      <vt:lpstr>Interactive Visualization Systems</vt:lpstr>
      <vt:lpstr>PowerPoint Presentation</vt:lpstr>
      <vt:lpstr>Lessons Learned</vt:lpstr>
      <vt:lpstr>How Individual Differences Affect Interactions and  (Bayesian) Reasoning</vt:lpstr>
      <vt:lpstr>PowerPoint Presentation</vt:lpstr>
      <vt:lpstr>PowerPoint Presentation</vt:lpstr>
      <vt:lpstr>PowerPoint Presentation</vt:lpstr>
      <vt:lpstr>VIS Community</vt:lpstr>
      <vt:lpstr>The Problem?</vt:lpstr>
      <vt:lpstr>Experiments</vt:lpstr>
      <vt:lpstr>Visualization Aids</vt:lpstr>
      <vt:lpstr>Experimental Design</vt:lpstr>
      <vt:lpstr>Initial Results</vt:lpstr>
      <vt:lpstr>Separated by Spatial Ability</vt:lpstr>
      <vt:lpstr>“Storytelling” Visualization</vt:lpstr>
      <vt:lpstr>Adding User Interaction</vt:lpstr>
      <vt:lpstr>The Effect of Interaction</vt:lpstr>
      <vt:lpstr>Quick Recap: Individual Differences </vt:lpstr>
      <vt:lpstr>Interactions: An Extension of Thought</vt:lpstr>
      <vt:lpstr>What’s in a User’s Interactions</vt:lpstr>
      <vt:lpstr>Finding Waldo: Can we Automate?</vt:lpstr>
      <vt:lpstr>Pilot Visualization – Completion Time</vt:lpstr>
      <vt:lpstr>Post-hoc Analysis Results</vt:lpstr>
      <vt:lpstr>“Real-Time” Prediction  (Limited Time Observation)</vt:lpstr>
      <vt:lpstr>Predicting a User’s Personality</vt:lpstr>
      <vt:lpstr>Predicting Users’ Personality Traits</vt:lpstr>
      <vt:lpstr>Quick Recap: Interaction Analysis</vt:lpstr>
      <vt:lpstr>How to Make Visualizations Interactive for Large Data Exploration?</vt:lpstr>
      <vt:lpstr>WireVis System Architecture</vt:lpstr>
      <vt:lpstr>Problem Statement</vt:lpstr>
      <vt:lpstr>Problem Statement &amp; Observations</vt:lpstr>
      <vt:lpstr>Our Approach:  Predictive Pre-Fetching</vt:lpstr>
      <vt:lpstr>Why Prediction? An Observation</vt:lpstr>
      <vt:lpstr>PowerPoint Presentation</vt:lpstr>
      <vt:lpstr>Predictions</vt:lpstr>
      <vt:lpstr>Predictions</vt:lpstr>
      <vt:lpstr>Predictions Accuracy</vt:lpstr>
      <vt:lpstr>Sculpin: Pre-Computation + Pre-Fetching</vt:lpstr>
      <vt:lpstr>Summary: Theory Into Practice</vt:lpstr>
    </vt:vector>
  </TitlesOfParts>
  <Company>UNC Charlotte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rchang</dc:creator>
  <cp:lastModifiedBy>Remco Chang</cp:lastModifiedBy>
  <cp:revision>1571</cp:revision>
  <dcterms:created xsi:type="dcterms:W3CDTF">2011-08-03T02:14:01Z</dcterms:created>
  <dcterms:modified xsi:type="dcterms:W3CDTF">2017-01-09T15:29:16Z</dcterms:modified>
</cp:coreProperties>
</file>